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8" r:id="rId3"/>
    <p:sldId id="259" r:id="rId4"/>
    <p:sldId id="261" r:id="rId5"/>
    <p:sldId id="275" r:id="rId6"/>
    <p:sldId id="276" r:id="rId7"/>
    <p:sldId id="273" r:id="rId8"/>
    <p:sldId id="264" r:id="rId9"/>
    <p:sldId id="274" r:id="rId10"/>
    <p:sldId id="277" r:id="rId11"/>
    <p:sldId id="278" r:id="rId12"/>
    <p:sldId id="266" r:id="rId13"/>
    <p:sldId id="268" r:id="rId14"/>
    <p:sldId id="279" r:id="rId15"/>
    <p:sldId id="280" r:id="rId16"/>
    <p:sldId id="27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4D7313-FC7A-4E6D-A5A2-EC564CD7C7AC}" type="datetimeFigureOut">
              <a:rPr lang="en-US" smtClean="0"/>
              <a:t>12/18/2019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C96C8BB-2065-4FCC-A362-6AB2B526D0E9}" type="slidenum">
              <a:rPr lang="en-US" smtClean="0"/>
              <a:t>‹#›</a:t>
            </a:fld>
            <a:endParaRPr lang="en-US"/>
          </a:p>
        </p:txBody>
      </p:sp>
    </p:spTree>
    <p:extLst>
      <p:ext uri="{BB962C8B-B14F-4D97-AF65-F5344CB8AC3E}">
        <p14:creationId xmlns:p14="http://schemas.microsoft.com/office/powerpoint/2010/main" val="626791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C1EA5BF-37A5-490A-A7DF-AEADB3DE4011}" type="datetimeFigureOut">
              <a:rPr lang="en-US" smtClean="0"/>
              <a:t>12/18/2019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9D4767-9891-4365-BF80-B4872A4C4783}" type="slidenum">
              <a:rPr lang="en-US" smtClean="0"/>
              <a:t>‹#›</a:t>
            </a:fld>
            <a:endParaRPr lang="en-US"/>
          </a:p>
        </p:txBody>
      </p:sp>
    </p:spTree>
    <p:extLst>
      <p:ext uri="{BB962C8B-B14F-4D97-AF65-F5344CB8AC3E}">
        <p14:creationId xmlns:p14="http://schemas.microsoft.com/office/powerpoint/2010/main" val="419792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2342529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84920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0697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1872018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6242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4126540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2118923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114456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387048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92B31-C8C4-4C71-A690-17311030A30B}"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1771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792B31-C8C4-4C71-A690-17311030A30B}"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163528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792B31-C8C4-4C71-A690-17311030A30B}"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319444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792B31-C8C4-4C71-A690-17311030A30B}"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390307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92B31-C8C4-4C71-A690-17311030A30B}" type="datetimeFigureOut">
              <a:rPr lang="en-US" smtClean="0"/>
              <a:t>12/18/2019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270417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92B31-C8C4-4C71-A690-17311030A30B}"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10446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92B31-C8C4-4C71-A690-17311030A30B}"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42F5D-465E-488A-A0EE-6E611F06CD32}" type="slidenum">
              <a:rPr lang="en-US" smtClean="0"/>
              <a:t>‹#›</a:t>
            </a:fld>
            <a:endParaRPr lang="en-US"/>
          </a:p>
        </p:txBody>
      </p:sp>
    </p:spTree>
    <p:extLst>
      <p:ext uri="{BB962C8B-B14F-4D97-AF65-F5344CB8AC3E}">
        <p14:creationId xmlns:p14="http://schemas.microsoft.com/office/powerpoint/2010/main" val="407507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792B31-C8C4-4C71-A690-17311030A30B}" type="datetimeFigureOut">
              <a:rPr lang="en-US" smtClean="0"/>
              <a:t>12/18/2019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142F5D-465E-488A-A0EE-6E611F06CD32}" type="slidenum">
              <a:rPr lang="en-US" smtClean="0"/>
              <a:t>‹#›</a:t>
            </a:fld>
            <a:endParaRPr lang="en-US"/>
          </a:p>
        </p:txBody>
      </p:sp>
    </p:spTree>
    <p:extLst>
      <p:ext uri="{BB962C8B-B14F-4D97-AF65-F5344CB8AC3E}">
        <p14:creationId xmlns:p14="http://schemas.microsoft.com/office/powerpoint/2010/main" val="3147218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39589" y="537883"/>
            <a:ext cx="9117106" cy="1156446"/>
          </a:xfrm>
        </p:spPr>
        <p:txBody>
          <a:bodyPr>
            <a:normAutofit fontScale="90000"/>
          </a:bodyPr>
          <a:lstStyle/>
          <a:p>
            <a:pPr algn="ctr"/>
            <a:r>
              <a:rPr lang="mn-MN" sz="1800" dirty="0" smtClean="0">
                <a:solidFill>
                  <a:srgbClr val="00B0F0"/>
                </a:solidFill>
                <a:latin typeface="Arial" panose="020B0604020202020204" pitchFamily="34" charset="0"/>
                <a:cs typeface="Arial" panose="020B0604020202020204" pitchFamily="34" charset="0"/>
              </a:rPr>
              <a:t>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1294" y="1788458"/>
            <a:ext cx="9224682" cy="4612341"/>
          </a:xfrm>
        </p:spPr>
        <p:txBody>
          <a:bodyPr>
            <a:normAutofit/>
          </a:bodyPr>
          <a:lstStyle/>
          <a:p>
            <a:pPr marL="0" indent="0" algn="ctr">
              <a:buNone/>
            </a:pPr>
            <a:endParaRPr lang="mn-MN" sz="2400" dirty="0">
              <a:solidFill>
                <a:srgbClr val="7030A0"/>
              </a:solidFill>
              <a:latin typeface="Arial" panose="020B0604020202020204" pitchFamily="34" charset="0"/>
              <a:cs typeface="Arial" panose="020B0604020202020204" pitchFamily="34" charset="0"/>
            </a:endParaRPr>
          </a:p>
          <a:p>
            <a:pPr marL="0" indent="0" algn="ctr">
              <a:lnSpc>
                <a:spcPct val="150000"/>
              </a:lnSpc>
              <a:buNone/>
            </a:pPr>
            <a:r>
              <a:rPr lang="mn-MN" dirty="0" smtClean="0">
                <a:solidFill>
                  <a:srgbClr val="7030A0"/>
                </a:solidFill>
                <a:latin typeface="Arial" panose="020B0604020202020204" pitchFamily="34" charset="0"/>
                <a:cs typeface="Arial" panose="020B0604020202020204" pitchFamily="34" charset="0"/>
              </a:rPr>
              <a:t>Сэдэв. </a:t>
            </a:r>
            <a:r>
              <a:rPr lang="en-US" dirty="0" smtClean="0">
                <a:solidFill>
                  <a:srgbClr val="7030A0"/>
                </a:solidFill>
                <a:latin typeface="Arial" panose="020B0604020202020204" pitchFamily="34" charset="0"/>
                <a:cs typeface="Arial" panose="020B0604020202020204" pitchFamily="34" charset="0"/>
              </a:rPr>
              <a:t>4</a:t>
            </a:r>
            <a:r>
              <a:rPr lang="mn-MN" dirty="0" smtClean="0">
                <a:solidFill>
                  <a:srgbClr val="7030A0"/>
                </a:solidFill>
                <a:latin typeface="Arial" panose="020B0604020202020204" pitchFamily="34" charset="0"/>
                <a:cs typeface="Arial" panose="020B0604020202020204" pitchFamily="34" charset="0"/>
              </a:rPr>
              <a:t>. Орон нутгийн хөгжлийн сангийн мэдээлэл түгээхэд цахим </a:t>
            </a:r>
          </a:p>
          <a:p>
            <a:pPr marL="0" indent="0" algn="ctr">
              <a:lnSpc>
                <a:spcPct val="150000"/>
              </a:lnSpc>
              <a:buNone/>
            </a:pPr>
            <a:r>
              <a:rPr lang="mn-MN" dirty="0">
                <a:solidFill>
                  <a:srgbClr val="7030A0"/>
                </a:solidFill>
                <a:latin typeface="Arial" panose="020B0604020202020204" pitchFamily="34" charset="0"/>
                <a:cs typeface="Arial" panose="020B0604020202020204" pitchFamily="34" charset="0"/>
              </a:rPr>
              <a:t>м</a:t>
            </a:r>
            <a:r>
              <a:rPr lang="mn-MN" dirty="0" smtClean="0">
                <a:solidFill>
                  <a:srgbClr val="7030A0"/>
                </a:solidFill>
                <a:latin typeface="Arial" panose="020B0604020202020204" pitchFamily="34" charset="0"/>
                <a:cs typeface="Arial" panose="020B0604020202020204" pitchFamily="34" charset="0"/>
              </a:rPr>
              <a:t>эдээллийн хуудсыг ашиглах нь  </a:t>
            </a:r>
          </a:p>
          <a:p>
            <a:pPr marL="0" indent="0" algn="ctr">
              <a:lnSpc>
                <a:spcPct val="150000"/>
              </a:lnSpc>
              <a:buNone/>
            </a:pPr>
            <a:endParaRPr lang="mn-MN" dirty="0">
              <a:solidFill>
                <a:srgbClr val="7030A0"/>
              </a:solidFill>
              <a:latin typeface="Arial" panose="020B0604020202020204" pitchFamily="34" charset="0"/>
              <a:cs typeface="Arial" panose="020B0604020202020204" pitchFamily="34" charset="0"/>
            </a:endParaRPr>
          </a:p>
          <a:p>
            <a:pPr marL="0" indent="0" algn="ctr">
              <a:buNone/>
            </a:pPr>
            <a:endParaRPr lang="mn-MN" dirty="0" smtClean="0">
              <a:solidFill>
                <a:srgbClr val="7030A0"/>
              </a:solidFill>
              <a:latin typeface="Arial" panose="020B0604020202020204" pitchFamily="34" charset="0"/>
              <a:cs typeface="Arial" panose="020B0604020202020204" pitchFamily="34" charset="0"/>
            </a:endParaRPr>
          </a:p>
          <a:p>
            <a:pPr marL="0" indent="0" algn="ctr">
              <a:buNone/>
            </a:pPr>
            <a:endParaRPr lang="mn-MN" dirty="0">
              <a:solidFill>
                <a:srgbClr val="7030A0"/>
              </a:solidFill>
              <a:latin typeface="Arial" panose="020B0604020202020204" pitchFamily="34" charset="0"/>
              <a:cs typeface="Arial" panose="020B0604020202020204" pitchFamily="34" charset="0"/>
            </a:endParaRPr>
          </a:p>
          <a:p>
            <a:pPr algn="ctr"/>
            <a:endParaRPr lang="mn-MN" dirty="0">
              <a:solidFill>
                <a:srgbClr val="7030A0"/>
              </a:solidFill>
              <a:latin typeface="Arial" panose="020B0604020202020204" pitchFamily="34" charset="0"/>
              <a:cs typeface="Arial" panose="020B0604020202020204" pitchFamily="34" charset="0"/>
            </a:endParaRPr>
          </a:p>
          <a:p>
            <a:pPr marL="0" indent="0" algn="ctr">
              <a:buNone/>
            </a:pPr>
            <a:r>
              <a:rPr lang="mn-MN" dirty="0">
                <a:solidFill>
                  <a:srgbClr val="7030A0"/>
                </a:solidFill>
                <a:latin typeface="Arial" panose="020B0604020202020204" pitchFamily="34" charset="0"/>
                <a:cs typeface="Arial" panose="020B0604020202020204" pitchFamily="34" charset="0"/>
              </a:rPr>
              <a:t>2019.11.16-17</a:t>
            </a:r>
            <a:endParaRPr lang="en-US" dirty="0">
              <a:solidFill>
                <a:srgbClr val="7030A0"/>
              </a:solidFill>
              <a:latin typeface="Arial" panose="020B0604020202020204" pitchFamily="34" charset="0"/>
              <a:cs typeface="Arial" panose="020B0604020202020204" pitchFamily="34" charset="0"/>
            </a:endParaRPr>
          </a:p>
          <a:p>
            <a:pPr marL="0" indent="0" algn="just">
              <a:buClr>
                <a:srgbClr val="FF0000"/>
              </a:buClr>
              <a:buNone/>
            </a:pPr>
            <a:endParaRPr lang="en-US" sz="2400"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318143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85046"/>
            <a:ext cx="9071784" cy="5365378"/>
          </a:xfrm>
        </p:spPr>
        <p:txBody>
          <a:bodyPr>
            <a:normAutofit lnSpcReduction="10000"/>
          </a:bodyPr>
          <a:lstStyle/>
          <a:p>
            <a:pPr marL="0" indent="0" algn="just" fontAlgn="t">
              <a:buNone/>
            </a:pPr>
            <a:r>
              <a:rPr lang="mn-MN" dirty="0" smtClean="0">
                <a:solidFill>
                  <a:srgbClr val="7030A0"/>
                </a:solidFill>
                <a:latin typeface="Arial" panose="020B0604020202020204" pitchFamily="34" charset="0"/>
                <a:cs typeface="Arial" panose="020B0604020202020204" pitchFamily="34" charset="0"/>
              </a:rPr>
              <a:t>Төрийн болон орон нутгийн өмчийн хөрөнгөөр бараа ажил үйлчилгээ худалдан авах тухай хуулиас:</a:t>
            </a:r>
          </a:p>
          <a:p>
            <a:pPr marL="0" indent="0" algn="ctr" fontAlgn="t">
              <a:buNone/>
            </a:pPr>
            <a:r>
              <a:rPr lang="mn-MN" dirty="0" smtClean="0">
                <a:solidFill>
                  <a:srgbClr val="7030A0"/>
                </a:solidFill>
                <a:latin typeface="Arial" panose="020B0604020202020204" pitchFamily="34" charset="0"/>
                <a:cs typeface="Arial" panose="020B0604020202020204" pitchFamily="34" charset="0"/>
              </a:rPr>
              <a:t>5 </a:t>
            </a:r>
            <a:r>
              <a:rPr lang="mn-MN" dirty="0">
                <a:solidFill>
                  <a:srgbClr val="7030A0"/>
                </a:solidFill>
                <a:latin typeface="Arial" panose="020B0604020202020204" pitchFamily="34" charset="0"/>
                <a:cs typeface="Arial" panose="020B0604020202020204" pitchFamily="34" charset="0"/>
              </a:rPr>
              <a:t>дугаар зүйл.Хуулийн нэр </a:t>
            </a:r>
            <a:r>
              <a:rPr lang="mn-MN" dirty="0" smtClean="0">
                <a:solidFill>
                  <a:srgbClr val="7030A0"/>
                </a:solidFill>
                <a:latin typeface="Arial" panose="020B0604020202020204" pitchFamily="34" charset="0"/>
                <a:cs typeface="Arial" panose="020B0604020202020204" pitchFamily="34" charset="0"/>
              </a:rPr>
              <a:t>томъёо</a:t>
            </a:r>
          </a:p>
          <a:p>
            <a:pPr marL="0" indent="0" algn="ctr" fontAlgn="t">
              <a:buNone/>
            </a:pPr>
            <a:r>
              <a:rPr lang="mn-MN" dirty="0" smtClean="0">
                <a:solidFill>
                  <a:srgbClr val="7030A0"/>
                </a:solidFill>
                <a:latin typeface="Arial" panose="020B0604020202020204" pitchFamily="34" charset="0"/>
                <a:cs typeface="Arial" panose="020B0604020202020204" pitchFamily="34" charset="0"/>
              </a:rPr>
              <a:t> </a:t>
            </a:r>
            <a:r>
              <a:rPr lang="mn-MN" dirty="0">
                <a:solidFill>
                  <a:srgbClr val="7030A0"/>
                </a:solidFill>
                <a:latin typeface="Arial" panose="020B0604020202020204" pitchFamily="34" charset="0"/>
                <a:cs typeface="Arial" panose="020B0604020202020204" pitchFamily="34" charset="0"/>
              </a:rPr>
              <a:t>5.1.25.“худалдан авах ажиллагааны цахим систем” гэж цахим программ хангамжийг ашиглан худалдан авах ажиллагааг төлөвлөх зохион байгуулах, тайлагнах, хяналт тавих цогц үйл ажиллагаа, мэдээллийн тогтолцоог;       </a:t>
            </a:r>
            <a:endParaRPr lang="mn-MN" dirty="0" smtClean="0">
              <a:solidFill>
                <a:srgbClr val="7030A0"/>
              </a:solidFill>
              <a:latin typeface="Arial" panose="020B0604020202020204" pitchFamily="34" charset="0"/>
              <a:cs typeface="Arial" panose="020B0604020202020204" pitchFamily="34" charset="0"/>
            </a:endParaRPr>
          </a:p>
          <a:p>
            <a:pPr marL="0" indent="403225" algn="just" fontAlgn="t">
              <a:buNone/>
            </a:pPr>
            <a:r>
              <a:rPr lang="mn-MN" dirty="0" smtClean="0">
                <a:solidFill>
                  <a:srgbClr val="7030A0"/>
                </a:solidFill>
                <a:latin typeface="Arial" panose="020B0604020202020204" pitchFamily="34" charset="0"/>
                <a:cs typeface="Arial" panose="020B0604020202020204" pitchFamily="34" charset="0"/>
              </a:rPr>
              <a:t>5.1.26</a:t>
            </a:r>
            <a:r>
              <a:rPr lang="mn-MN" dirty="0">
                <a:solidFill>
                  <a:srgbClr val="7030A0"/>
                </a:solidFill>
                <a:latin typeface="Arial" panose="020B0604020202020204" pitchFamily="34" charset="0"/>
                <a:cs typeface="Arial" panose="020B0604020202020204" pitchFamily="34" charset="0"/>
              </a:rPr>
              <a:t>.“цахим худалдан авах ажиллагаа” гэж худалдан авах ажиллагааны цахим системийг ашиглан зохион байгуулах худалдан авах ажиллагааг;</a:t>
            </a:r>
          </a:p>
          <a:p>
            <a:pPr marL="0" indent="0" algn="ctr" fontAlgn="t">
              <a:buNone/>
            </a:pPr>
            <a:r>
              <a:rPr lang="mn-MN" dirty="0">
                <a:solidFill>
                  <a:srgbClr val="7030A0"/>
                </a:solidFill>
                <a:latin typeface="Arial" panose="020B0604020202020204" pitchFamily="34" charset="0"/>
                <a:cs typeface="Arial" panose="020B0604020202020204" pitchFamily="34" charset="0"/>
              </a:rPr>
              <a:t>21 дүгээр зүйл.Тендерийн урилгыг нийтэд зарлан </a:t>
            </a:r>
            <a:r>
              <a:rPr lang="mn-MN" dirty="0" smtClean="0">
                <a:solidFill>
                  <a:srgbClr val="7030A0"/>
                </a:solidFill>
                <a:latin typeface="Arial" panose="020B0604020202020204" pitchFamily="34" charset="0"/>
                <a:cs typeface="Arial" panose="020B0604020202020204" pitchFamily="34" charset="0"/>
              </a:rPr>
              <a:t>мэдээлэх</a:t>
            </a:r>
          </a:p>
          <a:p>
            <a:pPr marL="0" indent="511175" algn="just" fontAlgn="t">
              <a:buNone/>
            </a:pPr>
            <a:r>
              <a:rPr lang="mn-MN" dirty="0" smtClean="0">
                <a:solidFill>
                  <a:srgbClr val="7030A0"/>
                </a:solidFill>
                <a:latin typeface="Arial" panose="020B0604020202020204" pitchFamily="34" charset="0"/>
                <a:cs typeface="Arial" panose="020B0604020202020204" pitchFamily="34" charset="0"/>
              </a:rPr>
              <a:t>21.1.Захиалагч </a:t>
            </a:r>
            <a:r>
              <a:rPr lang="mn-MN" dirty="0">
                <a:solidFill>
                  <a:srgbClr val="7030A0"/>
                </a:solidFill>
                <a:latin typeface="Arial" panose="020B0604020202020204" pitchFamily="34" charset="0"/>
                <a:cs typeface="Arial" panose="020B0604020202020204" pitchFamily="34" charset="0"/>
              </a:rPr>
              <a:t>тендерийн урилгыг үндэсний хэмжээний өдөр тутмын сонин, худалдан авах ажиллагааны цахим систем болон хэвлэл мэдээллийн бусад хэрэгслээр нийтэд зарлан мэдээлнэ</a:t>
            </a:r>
            <a:r>
              <a:rPr lang="mn-MN" dirty="0" smtClean="0">
                <a:solidFill>
                  <a:srgbClr val="7030A0"/>
                </a:solidFill>
                <a:latin typeface="Arial" panose="020B0604020202020204" pitchFamily="34" charset="0"/>
                <a:cs typeface="Arial" panose="020B0604020202020204" pitchFamily="34" charset="0"/>
              </a:rPr>
              <a:t>.</a:t>
            </a:r>
          </a:p>
          <a:p>
            <a:pPr marL="0" indent="0" algn="ctr">
              <a:buNone/>
            </a:pPr>
            <a:r>
              <a:rPr lang="mn-MN" dirty="0">
                <a:solidFill>
                  <a:srgbClr val="7030A0"/>
                </a:solidFill>
                <a:latin typeface="Arial" panose="020B0604020202020204" pitchFamily="34" charset="0"/>
                <a:cs typeface="Arial" panose="020B0604020202020204" pitchFamily="34" charset="0"/>
              </a:rPr>
              <a:t>48 дугаар зүйл.Худалдан авах ажиллагааг төлөвлөх</a:t>
            </a:r>
          </a:p>
          <a:p>
            <a:pPr marL="0" indent="457200" algn="just">
              <a:buNone/>
            </a:pPr>
            <a:r>
              <a:rPr lang="mn-MN" dirty="0">
                <a:solidFill>
                  <a:srgbClr val="7030A0"/>
                </a:solidFill>
                <a:latin typeface="Arial" panose="020B0604020202020204" pitchFamily="34" charset="0"/>
                <a:cs typeface="Arial" panose="020B0604020202020204" pitchFamily="34" charset="0"/>
              </a:rPr>
              <a:t>48.5.Захиалагч худалдан авах ажиллагааны төлөвлөгөөг тухайн жилийн төсөв батлагдсанаас хойш нэг сарын дотор хэвлэл мэдээллийн хэрэгслээр нийтэд зарлан мэдээлнэ</a:t>
            </a:r>
            <a:r>
              <a:rPr lang="mn-MN" dirty="0" smtClean="0">
                <a:solidFill>
                  <a:srgbClr val="7030A0"/>
                </a:solidFill>
                <a:latin typeface="Arial" panose="020B0604020202020204" pitchFamily="34" charset="0"/>
                <a:cs typeface="Arial" panose="020B0604020202020204" pitchFamily="34" charset="0"/>
              </a:rPr>
              <a:t>. /Цахим системд байршуулах/</a:t>
            </a:r>
            <a:endParaRPr lang="en-US" dirty="0">
              <a:solidFill>
                <a:srgbClr val="7030A0"/>
              </a:solidFill>
              <a:latin typeface="Arial" panose="020B0604020202020204" pitchFamily="34" charset="0"/>
              <a:cs typeface="Arial" panose="020B0604020202020204" pitchFamily="34" charset="0"/>
            </a:endParaRPr>
          </a:p>
          <a:p>
            <a:pPr marL="0" indent="0" fontAlgn="t">
              <a:buNone/>
            </a:pPr>
            <a:endParaRPr lang="mn-MN" dirty="0"/>
          </a:p>
          <a:p>
            <a:endParaRPr lang="en-US" dirty="0"/>
          </a:p>
        </p:txBody>
      </p:sp>
      <p:sp>
        <p:nvSpPr>
          <p:cNvPr id="4" name="Title 1"/>
          <p:cNvSpPr>
            <a:spLocks noGrp="1"/>
          </p:cNvSpPr>
          <p:nvPr>
            <p:ph type="title"/>
          </p:nvPr>
        </p:nvSpPr>
        <p:spPr>
          <a:xfrm>
            <a:off x="677334" y="609600"/>
            <a:ext cx="8596668" cy="775447"/>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960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1258"/>
            <a:ext cx="8596668" cy="5526741"/>
          </a:xfrm>
        </p:spPr>
        <p:txBody>
          <a:bodyPr>
            <a:normAutofit lnSpcReduction="10000"/>
          </a:bodyPr>
          <a:lstStyle/>
          <a:p>
            <a:pPr marL="0" indent="0">
              <a:buNone/>
            </a:pPr>
            <a:r>
              <a:rPr lang="mn-MN" dirty="0" smtClean="0">
                <a:solidFill>
                  <a:srgbClr val="7030A0"/>
                </a:solidFill>
                <a:latin typeface="Arial" panose="020B0604020202020204" pitchFamily="34" charset="0"/>
                <a:cs typeface="Arial" panose="020B0604020202020204" pitchFamily="34" charset="0"/>
              </a:rPr>
              <a:t>Орон нутгийн хөгжлийн сангийн журмаас: </a:t>
            </a:r>
          </a:p>
          <a:p>
            <a:pPr marL="0" indent="457200" algn="ctr">
              <a:buNone/>
            </a:pPr>
            <a:r>
              <a:rPr lang="en-US" dirty="0" err="1">
                <a:solidFill>
                  <a:srgbClr val="7030A0"/>
                </a:solidFill>
                <a:latin typeface="Arial" panose="020B0604020202020204" pitchFamily="34" charset="0"/>
                <a:cs typeface="Arial" panose="020B0604020202020204" pitchFamily="34" charset="0"/>
              </a:rPr>
              <a:t>Тав</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түвшинд</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төлөвлөлтөд</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олон</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оролцоог</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хангах</a:t>
            </a:r>
            <a:endParaRPr lang="mn-MN" dirty="0">
              <a:solidFill>
                <a:srgbClr val="7030A0"/>
              </a:solidFill>
              <a:latin typeface="Arial" panose="020B0604020202020204" pitchFamily="34" charset="0"/>
              <a:cs typeface="Arial" panose="020B0604020202020204" pitchFamily="34" charset="0"/>
            </a:endParaRPr>
          </a:p>
          <a:p>
            <a:pPr marL="0" indent="457200" algn="just">
              <a:buNone/>
            </a:pPr>
            <a:r>
              <a:rPr lang="en-US" dirty="0">
                <a:solidFill>
                  <a:srgbClr val="7030A0"/>
                </a:solidFill>
                <a:latin typeface="Arial" panose="020B0604020202020204" pitchFamily="34" charset="0"/>
                <a:cs typeface="Arial" panose="020B0604020202020204" pitchFamily="34" charset="0"/>
              </a:rPr>
              <a:t>5.2.Баг,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дарга</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тэдгээрийг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дараалал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замын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талаар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дунд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нээлттэй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асуулгыг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дараах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хэлбэрээр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явуулна</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Үүнд</a:t>
            </a:r>
            <a:r>
              <a:rPr lang="en-US" dirty="0" smtClean="0">
                <a:solidFill>
                  <a:srgbClr val="7030A0"/>
                </a:solidFill>
                <a:latin typeface="Arial" panose="020B0604020202020204" pitchFamily="34" charset="0"/>
                <a:cs typeface="Arial" panose="020B0604020202020204" pitchFamily="34" charset="0"/>
              </a:rPr>
              <a:t>:</a:t>
            </a:r>
            <a:endParaRPr lang="mn-MN" dirty="0" smtClean="0">
              <a:solidFill>
                <a:srgbClr val="7030A0"/>
              </a:solidFill>
              <a:latin typeface="Arial" panose="020B0604020202020204" pitchFamily="34" charset="0"/>
              <a:cs typeface="Arial" panose="020B0604020202020204" pitchFamily="34" charset="0"/>
            </a:endParaRPr>
          </a:p>
          <a:p>
            <a:pPr marL="0" indent="457200" algn="just">
              <a:buNone/>
            </a:pPr>
            <a:r>
              <a:rPr lang="en-US" dirty="0" smtClean="0">
                <a:solidFill>
                  <a:srgbClr val="7030A0"/>
                </a:solidFill>
                <a:latin typeface="Arial" panose="020B0604020202020204" pitchFamily="34" charset="0"/>
                <a:cs typeface="Arial" panose="020B0604020202020204" pitchFamily="34" charset="0"/>
              </a:rPr>
              <a:t>5.2.3.цахим </a:t>
            </a:r>
            <a:r>
              <a:rPr lang="en-US" dirty="0" err="1">
                <a:solidFill>
                  <a:srgbClr val="7030A0"/>
                </a:solidFill>
                <a:latin typeface="Arial" panose="020B0604020202020204" pitchFamily="34" charset="0"/>
                <a:cs typeface="Arial" panose="020B0604020202020204" pitchFamily="34" charset="0"/>
              </a:rPr>
              <a:t>хэлбэр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техник</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технологийн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дэвшилтэт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бусад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хэлбэр</a:t>
            </a:r>
            <a:r>
              <a:rPr lang="en-US" dirty="0" smtClean="0">
                <a:solidFill>
                  <a:srgbClr val="7030A0"/>
                </a:solidFill>
                <a:latin typeface="Arial" panose="020B0604020202020204" pitchFamily="34" charset="0"/>
                <a:cs typeface="Arial" panose="020B0604020202020204" pitchFamily="34" charset="0"/>
              </a:rPr>
              <a:t>;</a:t>
            </a:r>
            <a:endParaRPr lang="mn-MN" dirty="0" smtClean="0">
              <a:solidFill>
                <a:srgbClr val="7030A0"/>
              </a:solidFill>
              <a:latin typeface="Arial" panose="020B0604020202020204" pitchFamily="34" charset="0"/>
              <a:cs typeface="Arial" panose="020B0604020202020204" pitchFamily="34" charset="0"/>
            </a:endParaRPr>
          </a:p>
          <a:p>
            <a:pPr marL="0" indent="457200" algn="ctr">
              <a:buNone/>
            </a:pPr>
            <a:r>
              <a:rPr lang="en-US" dirty="0" err="1">
                <a:solidFill>
                  <a:srgbClr val="7030A0"/>
                </a:solidFill>
                <a:latin typeface="Arial" panose="020B0604020202020204" pitchFamily="34" charset="0"/>
                <a:cs typeface="Arial" panose="020B0604020202020204" pitchFamily="34" charset="0"/>
              </a:rPr>
              <a:t>Ес</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тайлагналт</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бүртгэл</a:t>
            </a:r>
            <a:endParaRPr lang="mn-MN" dirty="0" smtClean="0">
              <a:solidFill>
                <a:srgbClr val="7030A0"/>
              </a:solidFill>
              <a:latin typeface="Arial" panose="020B0604020202020204" pitchFamily="34" charset="0"/>
              <a:cs typeface="Arial" panose="020B0604020202020204" pitchFamily="34" charset="0"/>
            </a:endParaRPr>
          </a:p>
          <a:p>
            <a:pPr marL="0" indent="457200" algn="just">
              <a:buNone/>
            </a:pPr>
            <a:r>
              <a:rPr lang="en-US" dirty="0">
                <a:solidFill>
                  <a:srgbClr val="7030A0"/>
                </a:solidFill>
                <a:latin typeface="Arial" panose="020B0604020202020204" pitchFamily="34" charset="0"/>
                <a:cs typeface="Arial" panose="020B0604020202020204" pitchFamily="34" charset="0"/>
              </a:rPr>
              <a:t>9.5.ОНХС-ийн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төлөвлөлт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санхүүжилт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зарцуулалт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гүйцэтгэл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тайлагналт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бүртгэлийн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явц</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захиргааны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байгууллагууд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хийнэ</a:t>
            </a:r>
            <a:r>
              <a:rPr lang="en-US" dirty="0" smtClean="0">
                <a:solidFill>
                  <a:srgbClr val="7030A0"/>
                </a:solidFill>
                <a:latin typeface="Arial" panose="020B0604020202020204" pitchFamily="34" charset="0"/>
                <a:cs typeface="Arial" panose="020B0604020202020204" pitchFamily="34" charset="0"/>
              </a:rPr>
              <a:t>.</a:t>
            </a:r>
            <a:endParaRPr lang="mn-MN" dirty="0" smtClean="0">
              <a:solidFill>
                <a:srgbClr val="7030A0"/>
              </a:solidFill>
              <a:latin typeface="Arial" panose="020B0604020202020204" pitchFamily="34" charset="0"/>
              <a:cs typeface="Arial" panose="020B0604020202020204" pitchFamily="34" charset="0"/>
            </a:endParaRPr>
          </a:p>
          <a:p>
            <a:pPr marL="0" indent="457200" algn="just">
              <a:buNone/>
            </a:pPr>
            <a:r>
              <a:rPr lang="en-US" dirty="0">
                <a:solidFill>
                  <a:srgbClr val="7030A0"/>
                </a:solidFill>
                <a:latin typeface="Arial" panose="020B0604020202020204" pitchFamily="34" charset="0"/>
                <a:cs typeface="Arial" panose="020B0604020202020204" pitchFamily="34" charset="0"/>
              </a:rPr>
              <a:t>9.6.Энэ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9.5-д </a:t>
            </a:r>
            <a:r>
              <a:rPr lang="en-US" dirty="0" err="1">
                <a:solidFill>
                  <a:srgbClr val="7030A0"/>
                </a:solidFill>
                <a:latin typeface="Arial" panose="020B0604020202020204" pitchFamily="34" charset="0"/>
                <a:cs typeface="Arial" panose="020B0604020202020204" pitchFamily="34" charset="0"/>
              </a:rPr>
              <a:t>заасны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дагуу</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үнэлгээний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дүгнэлт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зөвлөмжийг</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цахим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хуудсаар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дамжуулан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мэдээлэх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үүргийг</a:t>
            </a:r>
            <a:r>
              <a:rPr lang="en-US" dirty="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Тамгын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газар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хүлээнэ</a:t>
            </a:r>
            <a:r>
              <a:rPr lang="en-US" dirty="0">
                <a:solidFill>
                  <a:srgbClr val="7030A0"/>
                </a:solidFill>
                <a:latin typeface="Arial" panose="020B0604020202020204" pitchFamily="34" charset="0"/>
                <a:cs typeface="Arial" panose="020B0604020202020204" pitchFamily="34" charset="0"/>
              </a:rPr>
              <a:t>.</a:t>
            </a:r>
          </a:p>
          <a:p>
            <a:pPr marL="0" indent="457200" algn="just">
              <a:buNone/>
            </a:pPr>
            <a:endParaRPr lang="en-US" dirty="0">
              <a:solidFill>
                <a:srgbClr val="7030A0"/>
              </a:solidFill>
              <a:latin typeface="Arial" panose="020B0604020202020204" pitchFamily="34" charset="0"/>
              <a:cs typeface="Arial" panose="020B0604020202020204" pitchFamily="34" charset="0"/>
            </a:endParaRPr>
          </a:p>
          <a:p>
            <a:pPr marL="0" indent="457200" algn="ctr">
              <a:buNone/>
            </a:pPr>
            <a:endParaRPr lang="en-US" dirty="0">
              <a:solidFill>
                <a:srgbClr val="7030A0"/>
              </a:solidFill>
              <a:latin typeface="Arial" panose="020B0604020202020204" pitchFamily="34" charset="0"/>
              <a:cs typeface="Arial" panose="020B0604020202020204" pitchFamily="34" charset="0"/>
            </a:endParaRPr>
          </a:p>
          <a:p>
            <a:pPr marL="0" indent="457200" algn="just">
              <a:buNone/>
            </a:pPr>
            <a:endParaRPr lang="en-US" dirty="0">
              <a:solidFill>
                <a:srgbClr val="7030A0"/>
              </a:solidFill>
              <a:latin typeface="Arial" panose="020B0604020202020204" pitchFamily="34" charset="0"/>
              <a:cs typeface="Arial" panose="020B0604020202020204" pitchFamily="34" charset="0"/>
            </a:endParaRPr>
          </a:p>
          <a:p>
            <a:pPr marL="0" indent="457200" algn="just">
              <a:buNone/>
            </a:pPr>
            <a:endParaRPr lang="en-US" dirty="0">
              <a:solidFill>
                <a:srgbClr val="7030A0"/>
              </a:solidFill>
              <a:latin typeface="Arial" panose="020B0604020202020204" pitchFamily="34" charset="0"/>
              <a:cs typeface="Arial" panose="020B0604020202020204" pitchFamily="34" charset="0"/>
            </a:endParaRPr>
          </a:p>
          <a:p>
            <a:pPr marL="0" indent="0">
              <a:buNone/>
            </a:pPr>
            <a:endParaRPr lang="en-US" dirty="0"/>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509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35106"/>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19518"/>
            <a:ext cx="8596668" cy="5540188"/>
          </a:xfrm>
          <a:ln w="3175">
            <a:solidFill>
              <a:srgbClr val="FEFEFE"/>
            </a:solidFill>
          </a:ln>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gn="just">
              <a:buClr>
                <a:srgbClr val="FF0000"/>
              </a:buClr>
              <a:buNone/>
            </a:pPr>
            <a:r>
              <a:rPr lang="mn-MN" sz="2100" dirty="0" smtClean="0">
                <a:solidFill>
                  <a:srgbClr val="7030A0"/>
                </a:solidFill>
                <a:latin typeface="Arial" panose="020B0604020202020204" pitchFamily="34" charset="0"/>
                <a:cs typeface="Arial" panose="020B0604020202020204" pitchFamily="34" charset="0"/>
              </a:rPr>
              <a:t>ОНХС-ийн мэдээллийг ашиглахад иргэдэд олж авах түгээхэд ашиглах цахим мэдээлийн /сайтууд/ хуудсууд ашиглах нь</a:t>
            </a:r>
          </a:p>
          <a:p>
            <a:pPr marL="0" indent="0" algn="just">
              <a:buClr>
                <a:srgbClr val="FF0000"/>
              </a:buClr>
              <a:buNone/>
            </a:pPr>
            <a:r>
              <a:rPr lang="mn-MN" sz="2100" dirty="0" smtClean="0">
                <a:solidFill>
                  <a:srgbClr val="7030A0"/>
                </a:solidFill>
                <a:latin typeface="Arial" panose="020B0604020202020204" pitchFamily="34" charset="0"/>
                <a:cs typeface="Arial" panose="020B0604020202020204" pitchFamily="34" charset="0"/>
              </a:rPr>
              <a:t>МУ-ын хэмжээнд ашиглагдаж байгаа ОНХС-ийн мэдээллийг байршлуусан нэгдсэн цахим хуудсууд: /Мэдээллийн сайтууд/</a:t>
            </a:r>
          </a:p>
          <a:p>
            <a:pPr marL="0" indent="457200" algn="just">
              <a:buClrTx/>
              <a:buFont typeface="Wingdings" panose="05000000000000000000" pitchFamily="2" charset="2"/>
              <a:buChar char="ü"/>
            </a:pPr>
            <a:r>
              <a:rPr lang="en-US" sz="2100" dirty="0" smtClean="0">
                <a:latin typeface="Arial" panose="020B0604020202020204" pitchFamily="34" charset="0"/>
                <a:cs typeface="Arial" panose="020B0604020202020204" pitchFamily="34" charset="0"/>
              </a:rPr>
              <a:t>https</a:t>
            </a:r>
            <a:r>
              <a:rPr lang="en-US" sz="2100" dirty="0">
                <a:latin typeface="Arial" panose="020B0604020202020204" pitchFamily="34" charset="0"/>
                <a:cs typeface="Arial" panose="020B0604020202020204" pitchFamily="34" charset="0"/>
              </a:rPr>
              <a:t>://shilendans.gov.mn</a:t>
            </a:r>
            <a:r>
              <a:rPr lang="mn-MN" sz="2100" dirty="0">
                <a:latin typeface="Arial" panose="020B0604020202020204" pitchFamily="34" charset="0"/>
                <a:cs typeface="Arial" panose="020B0604020202020204" pitchFamily="34" charset="0"/>
              </a:rPr>
              <a:t>   </a:t>
            </a:r>
            <a:r>
              <a:rPr lang="mn-MN" sz="2100" dirty="0" smtClean="0">
                <a:latin typeface="Arial" panose="020B0604020202020204" pitchFamily="34" charset="0"/>
                <a:cs typeface="Arial" panose="020B0604020202020204" pitchFamily="34" charset="0"/>
              </a:rPr>
              <a:t>/Шилэн дансны цахим хуудас/</a:t>
            </a:r>
            <a:endParaRPr lang="en-US" sz="2100" dirty="0">
              <a:latin typeface="Arial" panose="020B0604020202020204" pitchFamily="34" charset="0"/>
              <a:cs typeface="Arial" panose="020B0604020202020204" pitchFamily="34" charset="0"/>
            </a:endParaRPr>
          </a:p>
          <a:p>
            <a:pPr marL="0" indent="0" algn="just">
              <a:buClr>
                <a:srgbClr val="FF0000"/>
              </a:buClr>
              <a:buNone/>
            </a:pPr>
            <a:r>
              <a:rPr lang="mn-MN" sz="2100" dirty="0" smtClean="0">
                <a:solidFill>
                  <a:srgbClr val="7030A0"/>
                </a:solidFill>
                <a:latin typeface="Arial" panose="020B0604020202020204" pitchFamily="34" charset="0"/>
                <a:cs typeface="Arial" panose="020B0604020202020204" pitchFamily="34" charset="0"/>
              </a:rPr>
              <a:t>Төсвийн ерөнхийлөн захирагч-Хөвсгөл аймаг-Салбар төсвийн ерөнхийлөн захирагч-Төмөрбулаг сум-ОНХС гэсэн цэснээс мэдээлэл авах боломжтой </a:t>
            </a:r>
          </a:p>
          <a:p>
            <a:pPr marL="0" indent="0" algn="just">
              <a:buClr>
                <a:srgbClr val="FF0000"/>
              </a:buClr>
              <a:buNone/>
            </a:pPr>
            <a:r>
              <a:rPr lang="mn-MN" sz="2100" dirty="0" smtClean="0">
                <a:solidFill>
                  <a:srgbClr val="7030A0"/>
                </a:solidFill>
                <a:latin typeface="Arial" panose="020B0604020202020204" pitchFamily="34" charset="0"/>
                <a:cs typeface="Arial" panose="020B0604020202020204" pitchFamily="34" charset="0"/>
              </a:rPr>
              <a:t>Энд төсөв/ гүйцэтгэл, тендер худалдан авалт, бусад гэсэн 3 дэд мэдээллийн цэснээс үзэхийг хүссэн /журамд заасан мэдээллийг авах боломжтой/</a:t>
            </a:r>
          </a:p>
          <a:p>
            <a:pPr algn="just">
              <a:buClrTx/>
              <a:buFont typeface="Wingdings" panose="05000000000000000000" pitchFamily="2" charset="2"/>
              <a:buChar char="ü"/>
            </a:pPr>
            <a:r>
              <a:rPr lang="en-US" sz="2100" dirty="0" smtClean="0">
                <a:solidFill>
                  <a:schemeClr val="tx1"/>
                </a:solidFill>
                <a:latin typeface="Arial" panose="020B0604020202020204" pitchFamily="34" charset="0"/>
                <a:cs typeface="Arial" panose="020B0604020202020204" pitchFamily="34" charset="0"/>
              </a:rPr>
              <a:t>tusuv-oronnutag.mof.gov.mn /</a:t>
            </a:r>
            <a:r>
              <a:rPr lang="mn-MN" sz="2100" dirty="0" smtClean="0">
                <a:solidFill>
                  <a:schemeClr val="tx1"/>
                </a:solidFill>
                <a:latin typeface="Arial" panose="020B0604020202020204" pitchFamily="34" charset="0"/>
                <a:cs typeface="Arial" panose="020B0604020202020204" pitchFamily="34" charset="0"/>
              </a:rPr>
              <a:t>ОНХС-ийн цахим хуудас/</a:t>
            </a:r>
          </a:p>
          <a:p>
            <a:pPr marL="0" indent="0" algn="just">
              <a:buClr>
                <a:srgbClr val="FF0000"/>
              </a:buClr>
              <a:buNone/>
            </a:pPr>
            <a:r>
              <a:rPr lang="mn-MN" sz="2100" dirty="0" smtClean="0">
                <a:solidFill>
                  <a:srgbClr val="7030A0"/>
                </a:solidFill>
                <a:latin typeface="Arial" panose="020B0604020202020204" pitchFamily="34" charset="0"/>
                <a:cs typeface="Arial" panose="020B0604020202020204" pitchFamily="34" charset="0"/>
              </a:rPr>
              <a:t>Энэ цэсний аймаг сумдын ОНХС-ийн 2013 оноос хойшхи хөрөнгө хөрөнгө оруулалтыг харах боломжтой, мөн ОНХС-ийн тухай МУ-ын хэмжээний бүх хүссэн мэдээллийг харах боломжтой.</a:t>
            </a:r>
          </a:p>
          <a:p>
            <a:pPr marL="0" indent="457200">
              <a:buFont typeface="Wingdings" panose="05000000000000000000" pitchFamily="2" charset="2"/>
              <a:buChar char="ü"/>
            </a:pPr>
            <a:r>
              <a:rPr lang="en-US" sz="2100" dirty="0">
                <a:latin typeface="Arial" panose="020B0604020202020204" pitchFamily="34" charset="0"/>
                <a:cs typeface="Arial" panose="020B0604020202020204" pitchFamily="34" charset="0"/>
              </a:rPr>
              <a:t>tender.gov.mn</a:t>
            </a:r>
            <a:r>
              <a:rPr lang="mn-MN" sz="2100" dirty="0">
                <a:latin typeface="Arial" panose="020B0604020202020204" pitchFamily="34" charset="0"/>
                <a:cs typeface="Arial" panose="020B0604020202020204" pitchFamily="34" charset="0"/>
              </a:rPr>
              <a:t> </a:t>
            </a:r>
            <a:r>
              <a:rPr lang="mn-MN" sz="2100" dirty="0" smtClean="0">
                <a:latin typeface="Arial" panose="020B0604020202020204" pitchFamily="34" charset="0"/>
                <a:cs typeface="Arial" panose="020B0604020202020204" pitchFamily="34" charset="0"/>
              </a:rPr>
              <a:t>/Төрийн ХАА-ны </a:t>
            </a:r>
            <a:r>
              <a:rPr lang="mn-MN" sz="2100" dirty="0">
                <a:latin typeface="Arial" panose="020B0604020202020204" pitchFamily="34" charset="0"/>
                <a:cs typeface="Arial" panose="020B0604020202020204" pitchFamily="34" charset="0"/>
              </a:rPr>
              <a:t>цахим хуудас/</a:t>
            </a:r>
          </a:p>
          <a:p>
            <a:pPr marL="0" indent="0" algn="just">
              <a:buNone/>
            </a:pPr>
            <a:r>
              <a:rPr lang="mn-MN" sz="2100" dirty="0" smtClean="0">
                <a:solidFill>
                  <a:srgbClr val="7030A0"/>
                </a:solidFill>
                <a:latin typeface="Arial" panose="020B0604020202020204" pitchFamily="34" charset="0"/>
                <a:cs typeface="Arial" panose="020B0604020202020204" pitchFamily="34" charset="0"/>
              </a:rPr>
              <a:t>Энэ цэснээс ОНХС-ийн хөрөнгөөр худалдан авах ажиллагаатай холбоотой мэдээллийг авах боломжтой, мөн ХАА-ны талаарх бүхий мэдээллийг авах боломжтой </a:t>
            </a:r>
            <a:endParaRPr lang="en-US" sz="2100" dirty="0">
              <a:solidFill>
                <a:srgbClr val="7030A0"/>
              </a:solidFill>
              <a:latin typeface="Arial" panose="020B0604020202020204" pitchFamily="34" charset="0"/>
              <a:cs typeface="Arial" panose="020B0604020202020204" pitchFamily="34" charset="0"/>
            </a:endParaRPr>
          </a:p>
          <a:p>
            <a:pPr marL="0" indent="0" algn="just">
              <a:buClr>
                <a:srgbClr val="FF0000"/>
              </a:buClr>
              <a:buNone/>
            </a:pPr>
            <a:endParaRPr lang="mn-MN" dirty="0" smtClean="0">
              <a:solidFill>
                <a:srgbClr val="7030A0"/>
              </a:solidFill>
              <a:latin typeface="Arial" panose="020B0604020202020204" pitchFamily="34" charset="0"/>
              <a:cs typeface="Arial" panose="020B0604020202020204" pitchFamily="34" charset="0"/>
            </a:endParaRPr>
          </a:p>
          <a:p>
            <a:pPr marL="0" indent="0" algn="just">
              <a:buClr>
                <a:srgbClr val="FF0000"/>
              </a:buClr>
              <a:buNone/>
            </a:pPr>
            <a:r>
              <a:rPr lang="mn-MN" dirty="0" smtClean="0">
                <a:solidFill>
                  <a:srgbClr val="7030A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09669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77334" y="609600"/>
            <a:ext cx="8596668" cy="94456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0272" y="1680882"/>
            <a:ext cx="8592669" cy="4719917"/>
          </a:xfrm>
          <a:ln>
            <a:solidFill>
              <a:schemeClr val="tx1"/>
            </a:solidFill>
          </a:ln>
        </p:spPr>
        <p:txBody>
          <a:bodyPr>
            <a:normAutofit/>
          </a:bodyPr>
          <a:lstStyle/>
          <a:p>
            <a:pPr marL="0" indent="0" algn="just">
              <a:buClr>
                <a:srgbClr val="FF0000"/>
              </a:buClr>
              <a:buNone/>
            </a:pPr>
            <a:r>
              <a:rPr lang="mn-MN" dirty="0" smtClean="0">
                <a:solidFill>
                  <a:srgbClr val="7030A0"/>
                </a:solidFill>
                <a:latin typeface="Arial" pitchFamily="34" charset="0"/>
                <a:cs typeface="Arial" pitchFamily="34" charset="0"/>
              </a:rPr>
              <a:t>Орон нутагт ашиглагдаж байгаа цахим хуудас /Мэдээллийн сайтууд/</a:t>
            </a:r>
          </a:p>
          <a:p>
            <a:pPr algn="just">
              <a:buClrTx/>
              <a:buFont typeface="Wingdings" panose="05000000000000000000" pitchFamily="2" charset="2"/>
              <a:buChar char="ü"/>
            </a:pPr>
            <a:r>
              <a:rPr lang="en-US" dirty="0">
                <a:solidFill>
                  <a:schemeClr val="tx1"/>
                </a:solidFill>
                <a:latin typeface="Arial" panose="020B0604020202020204" pitchFamily="34" charset="0"/>
                <a:cs typeface="Arial" panose="020B0604020202020204" pitchFamily="34" charset="0"/>
              </a:rPr>
              <a:t>http</a:t>
            </a:r>
            <a:r>
              <a:rPr lang="mn-MN" dirty="0">
                <a:solidFill>
                  <a:schemeClr val="tx1"/>
                </a:solidFill>
                <a:latin typeface="Arial" panose="020B0604020202020204" pitchFamily="34" charset="0"/>
                <a:cs typeface="Arial" panose="020B0604020202020204" pitchFamily="34" charset="0"/>
              </a:rPr>
              <a:t>://</a:t>
            </a:r>
            <a:r>
              <a:rPr lang="en-US" dirty="0" err="1">
                <a:solidFill>
                  <a:schemeClr val="tx1"/>
                </a:solidFill>
                <a:latin typeface="Arial" panose="020B0604020202020204" pitchFamily="34" charset="0"/>
                <a:cs typeface="Arial" panose="020B0604020202020204" pitchFamily="34" charset="0"/>
              </a:rPr>
              <a:t>tumurbulag.khovsgol</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khural.mn</a:t>
            </a:r>
            <a:r>
              <a:rPr lang="en-US" dirty="0">
                <a:solidFill>
                  <a:schemeClr val="tx1"/>
                </a:solidFill>
                <a:latin typeface="Arial" panose="020B0604020202020204" pitchFamily="34" charset="0"/>
                <a:cs typeface="Arial" panose="020B0604020202020204" pitchFamily="34" charset="0"/>
              </a:rPr>
              <a:t>/ </a:t>
            </a:r>
            <a:endParaRPr lang="en-US" dirty="0" smtClean="0">
              <a:solidFill>
                <a:schemeClr val="tx1"/>
              </a:solidFill>
              <a:latin typeface="Arial" panose="020B0604020202020204" pitchFamily="34" charset="0"/>
              <a:cs typeface="Arial" panose="020B0604020202020204" pitchFamily="34" charset="0"/>
            </a:endParaRPr>
          </a:p>
          <a:p>
            <a:pPr marL="0" indent="511175" algn="just">
              <a:buClr>
                <a:srgbClr val="FF0000"/>
              </a:buClr>
              <a:buNone/>
            </a:pPr>
            <a:r>
              <a:rPr lang="mn-MN" dirty="0" smtClean="0">
                <a:solidFill>
                  <a:srgbClr val="7030A0"/>
                </a:solidFill>
                <a:latin typeface="Arial" panose="020B0604020202020204" pitchFamily="34" charset="0"/>
                <a:cs typeface="Arial" panose="020B0604020202020204" pitchFamily="34" charset="0"/>
              </a:rPr>
              <a:t>УИХ-ын Тамгын газраас НӨУБ-уудын үйл ажиллагааг мэдээлэхээр үүсгэсэн цахим хуудасны дэд цахим хуудас. </a:t>
            </a:r>
            <a:r>
              <a:rPr lang="en-US" dirty="0" smtClean="0">
                <a:solidFill>
                  <a:srgbClr val="7030A0"/>
                </a:solidFill>
                <a:latin typeface="Arial" panose="020B0604020202020204" pitchFamily="34" charset="0"/>
                <a:cs typeface="Arial" panose="020B0604020202020204" pitchFamily="34" charset="0"/>
              </a:rPr>
              <a:t>http</a:t>
            </a:r>
            <a:r>
              <a:rPr lang="mn-MN" dirty="0" smtClean="0">
                <a:solidFill>
                  <a:srgbClr val="7030A0"/>
                </a:solidFill>
                <a:latin typeface="Arial" panose="020B0604020202020204" pitchFamily="34" charset="0"/>
                <a:cs typeface="Arial" panose="020B0604020202020204" pitchFamily="34" charset="0"/>
              </a:rPr>
              <a:t>://</a:t>
            </a:r>
            <a:r>
              <a:rPr lang="en-US" dirty="0" err="1" smtClean="0">
                <a:solidFill>
                  <a:srgbClr val="7030A0"/>
                </a:solidFill>
                <a:latin typeface="Arial" panose="020B0604020202020204" pitchFamily="34" charset="0"/>
                <a:cs typeface="Arial" panose="020B0604020202020204" pitchFamily="34" charset="0"/>
              </a:rPr>
              <a:t>tumurbulag.khovsgol</a:t>
            </a:r>
            <a:r>
              <a:rPr lang="en-US" dirty="0" smtClean="0">
                <a:solidFill>
                  <a:srgbClr val="7030A0"/>
                </a:solidFill>
                <a:latin typeface="Arial" panose="020B0604020202020204" pitchFamily="34" charset="0"/>
                <a:cs typeface="Arial" panose="020B0604020202020204" pitchFamily="34" charset="0"/>
              </a:rPr>
              <a:t>. Khural.mn/ </a:t>
            </a:r>
            <a:r>
              <a:rPr lang="mn-MN" dirty="0" smtClean="0">
                <a:solidFill>
                  <a:srgbClr val="7030A0"/>
                </a:solidFill>
                <a:latin typeface="Arial" panose="020B0604020202020204" pitchFamily="34" charset="0"/>
                <a:cs typeface="Arial" panose="020B0604020202020204" pitchFamily="34" charset="0"/>
              </a:rPr>
              <a:t>цахим хуудасны төсөв санхүү өмч дэд цэснээс ОНХС-ийн үйл ажиллагааны мэдээлэл авах боломжтой. Мөн ИТХ-ын тогтоол цэсний /ИТХ-ын тогтоол, ИТХТ-ийн тогтоол, ИНХ-ын тогтоол цэснээс ОНХС-ийн үйл ажиллагаатай холбоотой НӨУБ-ын шйидвэрүүдийг үзэх боломжтой </a:t>
            </a:r>
          </a:p>
          <a:p>
            <a:pPr algn="just">
              <a:buClrTx/>
              <a:buFont typeface="Wingdings" panose="05000000000000000000" pitchFamily="2" charset="2"/>
              <a:buChar char="ü"/>
            </a:pPr>
            <a:r>
              <a:rPr lang="en-US" dirty="0">
                <a:solidFill>
                  <a:schemeClr val="tx1"/>
                </a:solidFill>
                <a:latin typeface="Arial" panose="020B0604020202020204" pitchFamily="34" charset="0"/>
                <a:cs typeface="Arial" panose="020B0604020202020204" pitchFamily="34" charset="0"/>
              </a:rPr>
              <a:t>http</a:t>
            </a:r>
            <a:r>
              <a:rPr lang="mn-MN"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tomorbulag.khs.gov.mn/</a:t>
            </a:r>
          </a:p>
          <a:p>
            <a:pPr marL="0" indent="403225" algn="just">
              <a:buClrTx/>
              <a:buNone/>
            </a:pPr>
            <a:r>
              <a:rPr lang="mn-MN" dirty="0" smtClean="0">
                <a:solidFill>
                  <a:srgbClr val="7030A0"/>
                </a:solidFill>
                <a:latin typeface="Arial" pitchFamily="34" charset="0"/>
                <a:cs typeface="Arial" pitchFamily="34" charset="0"/>
              </a:rPr>
              <a:t>Энэ цэсний нээлттэй төр дэд цэсэнд /ОНХС-ийн худалдан авах ажиллагааы мэдээлэл, хяналт шалгалытн мэдээлэл, тогтоол шийдвэрийн мэдэээл/ байршуулагдсан. Мөн Шилэн данс дэд цэсэнд ОНХС-ийн мэдээлэл байршуулагдсан. </a:t>
            </a:r>
            <a:endParaRPr lang="en-US"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3901294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75012"/>
            <a:ext cx="8596668" cy="4266350"/>
          </a:xfrm>
        </p:spPr>
        <p:txBody>
          <a:bodyPr>
            <a:normAutofit fontScale="92500" lnSpcReduction="10000"/>
          </a:bodyPr>
          <a:lstStyle/>
          <a:p>
            <a:pPr marL="0" indent="0">
              <a:buNone/>
            </a:pPr>
            <a:r>
              <a:rPr lang="mn-MN" dirty="0" smtClean="0">
                <a:solidFill>
                  <a:srgbClr val="7030A0"/>
                </a:solidFill>
                <a:latin typeface="Arial" panose="020B0604020202020204" pitchFamily="34" charset="0"/>
                <a:cs typeface="Arial" panose="020B0604020202020204" pitchFamily="34" charset="0"/>
              </a:rPr>
              <a:t>“Мэдээллийн хөтөч баг”-аас ОНХС-ийн </a:t>
            </a:r>
            <a:r>
              <a:rPr lang="mn-MN" dirty="0">
                <a:solidFill>
                  <a:srgbClr val="7030A0"/>
                </a:solidFill>
                <a:latin typeface="Arial" panose="020B0604020202020204" pitchFamily="34" charset="0"/>
                <a:cs typeface="Arial" panose="020B0604020202020204" pitchFamily="34" charset="0"/>
              </a:rPr>
              <a:t>мэдээлэл түгээхэд цахим мэдээллийг </a:t>
            </a:r>
            <a:r>
              <a:rPr lang="mn-MN" dirty="0" smtClean="0">
                <a:solidFill>
                  <a:srgbClr val="7030A0"/>
                </a:solidFill>
                <a:latin typeface="Arial" panose="020B0604020202020204" pitchFamily="34" charset="0"/>
                <a:cs typeface="Arial" panose="020B0604020202020204" pitchFamily="34" charset="0"/>
              </a:rPr>
              <a:t>ашиглах арга хэлбэр:</a:t>
            </a:r>
          </a:p>
          <a:p>
            <a:pPr marL="0" indent="511175"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Дээр дурьдсан нэгдсэн болон орон нутгийн цахим хуудсыг ашиглах талаар иргэдийг мэдээ, мэдээлэл, арга зүйгээр хангаж ажиллах</a:t>
            </a:r>
          </a:p>
          <a:p>
            <a:pPr marL="0" indent="511175"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Цахим буухай шуудангийн бүлэг үүсгэх /</a:t>
            </a:r>
            <a:r>
              <a:rPr lang="en-US" dirty="0" err="1">
                <a:solidFill>
                  <a:srgbClr val="7030A0"/>
                </a:solidFill>
                <a:latin typeface="Arial" panose="020B0604020202020204" pitchFamily="34" charset="0"/>
                <a:cs typeface="Arial" panose="020B0604020202020204" pitchFamily="34" charset="0"/>
              </a:rPr>
              <a:t>facebook</a:t>
            </a:r>
            <a:r>
              <a:rPr lang="mn-MN" dirty="0">
                <a:solidFill>
                  <a:srgbClr val="7030A0"/>
                </a:solidFill>
                <a:latin typeface="Arial" panose="020B0604020202020204" pitchFamily="34" charset="0"/>
                <a:cs typeface="Arial" panose="020B0604020202020204" pitchFamily="34" charset="0"/>
              </a:rPr>
              <a:t> групп/ Төмөрбулаг </a:t>
            </a:r>
            <a:r>
              <a:rPr lang="mn-MN" dirty="0" smtClean="0">
                <a:solidFill>
                  <a:srgbClr val="7030A0"/>
                </a:solidFill>
                <a:latin typeface="Arial" panose="020B0604020202020204" pitchFamily="34" charset="0"/>
                <a:cs typeface="Arial" panose="020B0604020202020204" pitchFamily="34" charset="0"/>
              </a:rPr>
              <a:t>ОНХС гэх мэт </a:t>
            </a:r>
          </a:p>
          <a:p>
            <a:pPr marL="0" indent="511175"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Санал асуулгыг цахимаар авах ажлыг зохион байгуулах /цаасан хэлбэрээр болон биечлэн уулзах боломжгүй үед/</a:t>
            </a:r>
          </a:p>
          <a:p>
            <a:pPr marL="0" indent="511175"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Цахим ярилцлага зохион байгуулах</a:t>
            </a:r>
          </a:p>
          <a:p>
            <a:pPr marL="0" indent="511175"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Бусад сайн туршлага </a:t>
            </a:r>
          </a:p>
          <a:p>
            <a:pPr marL="0" indent="511175"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marL="0" indent="511175"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marL="0" indent="0">
              <a:buNone/>
            </a:pPr>
            <a:r>
              <a:rPr lang="mn-MN" dirty="0" smtClean="0">
                <a:solidFill>
                  <a:srgbClr val="7030A0"/>
                </a:solidFill>
                <a:latin typeface="Arial" panose="020B0604020202020204" pitchFamily="34" charset="0"/>
                <a:cs typeface="Arial" panose="020B0604020202020204" pitchFamily="34" charset="0"/>
              </a:rPr>
              <a:t>   </a:t>
            </a:r>
            <a:endParaRPr lang="mn-MN" dirty="0">
              <a:solidFill>
                <a:srgbClr val="7030A0"/>
              </a:solidFill>
              <a:latin typeface="Arial" panose="020B0604020202020204" pitchFamily="34" charset="0"/>
              <a:cs typeface="Arial" panose="020B0604020202020204" pitchFamily="34" charset="0"/>
            </a:endParaRPr>
          </a:p>
          <a:p>
            <a:pPr marL="0" indent="0">
              <a:buNone/>
            </a:pPr>
            <a:endParaRPr lang="en-US"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735106"/>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4223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5442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6411" y="1653989"/>
            <a:ext cx="7005917" cy="4343400"/>
          </a:xfrm>
        </p:spPr>
      </p:pic>
    </p:spTree>
    <p:extLst>
      <p:ext uri="{BB962C8B-B14F-4D97-AF65-F5344CB8AC3E}">
        <p14:creationId xmlns:p14="http://schemas.microsoft.com/office/powerpoint/2010/main" val="2460643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38835"/>
            <a:ext cx="8596668" cy="4602527"/>
          </a:xfrm>
        </p:spPr>
        <p:txBody>
          <a:bodyPr/>
          <a:lstStyle/>
          <a:p>
            <a:pPr marL="0" indent="457200" algn="just">
              <a:buNone/>
            </a:pPr>
            <a:r>
              <a:rPr lang="mn-MN" dirty="0">
                <a:solidFill>
                  <a:srgbClr val="7030A0"/>
                </a:solidFill>
                <a:latin typeface="Arial" panose="020B0604020202020204" pitchFamily="34" charset="0"/>
                <a:cs typeface="Arial" panose="020B0604020202020204" pitchFamily="34" charset="0"/>
              </a:rPr>
              <a:t>Сургалтын сэдвийн дүгнэлт, ярилцлага дасгал ажиллах, сорил авах 5 </a:t>
            </a:r>
            <a:r>
              <a:rPr lang="mn-MN" dirty="0" smtClean="0">
                <a:solidFill>
                  <a:srgbClr val="7030A0"/>
                </a:solidFill>
                <a:latin typeface="Arial" panose="020B0604020202020204" pitchFamily="34" charset="0"/>
                <a:cs typeface="Arial" panose="020B0604020202020204" pitchFamily="34" charset="0"/>
              </a:rPr>
              <a:t>минут</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“Орон </a:t>
            </a:r>
            <a:r>
              <a:rPr lang="mn-MN" dirty="0">
                <a:solidFill>
                  <a:srgbClr val="7030A0"/>
                </a:solidFill>
                <a:latin typeface="Arial" panose="020B0604020202020204" pitchFamily="34" charset="0"/>
                <a:cs typeface="Arial" panose="020B0604020202020204" pitchFamily="34" charset="0"/>
              </a:rPr>
              <a:t>нутгийн хөгжлийн </a:t>
            </a:r>
            <a:r>
              <a:rPr lang="mn-MN" dirty="0" smtClean="0">
                <a:solidFill>
                  <a:srgbClr val="7030A0"/>
                </a:solidFill>
                <a:latin typeface="Arial" panose="020B0604020202020204" pitchFamily="34" charset="0"/>
                <a:cs typeface="Arial" panose="020B0604020202020204" pitchFamily="34" charset="0"/>
              </a:rPr>
              <a:t>сангийн мэдээллийг түгээхэд цахим мэдээллийг ашиглахад гарч буй бэрхшээл ” </a:t>
            </a:r>
            <a:r>
              <a:rPr lang="mn-MN" dirty="0">
                <a:solidFill>
                  <a:srgbClr val="7030A0"/>
                </a:solidFill>
                <a:latin typeface="Arial" panose="020B0604020202020204" pitchFamily="34" charset="0"/>
                <a:cs typeface="Arial" panose="020B0604020202020204" pitchFamily="34" charset="0"/>
              </a:rPr>
              <a:t>сэдэвт ярилцлага, </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Сургалтын сэдвээр оролцогчдын асуулт, санал дүгнэлт </a:t>
            </a: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0" algn="ctr">
              <a:buNone/>
            </a:pPr>
            <a:r>
              <a:rPr lang="mn-MN" dirty="0">
                <a:solidFill>
                  <a:srgbClr val="7030A0"/>
                </a:solidFill>
                <a:latin typeface="Arial" panose="020B0604020202020204" pitchFamily="34" charset="0"/>
                <a:cs typeface="Arial" panose="020B0604020202020204" pitchFamily="34" charset="0"/>
              </a:rPr>
              <a:t>Боловсруулсан: Сургагч багш Ц.Бямбадорж</a:t>
            </a:r>
            <a:endParaRPr lang="en-US" dirty="0"/>
          </a:p>
          <a:p>
            <a:endParaRPr lang="en-US" dirty="0"/>
          </a:p>
        </p:txBody>
      </p:sp>
    </p:spTree>
    <p:extLst>
      <p:ext uri="{BB962C8B-B14F-4D97-AF65-F5344CB8AC3E}">
        <p14:creationId xmlns:p14="http://schemas.microsoft.com/office/powerpoint/2010/main" val="387374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65729"/>
            <a:ext cx="8596668" cy="4575633"/>
          </a:xfrm>
        </p:spPr>
        <p:txBody>
          <a:bodyPr>
            <a:normAutofit/>
          </a:bodyPr>
          <a:lstStyle/>
          <a:p>
            <a:pPr marL="0" indent="457200" algn="just">
              <a:buNone/>
            </a:pPr>
            <a:r>
              <a:rPr lang="mn-MN" dirty="0">
                <a:solidFill>
                  <a:srgbClr val="7030A0"/>
                </a:solidFill>
                <a:latin typeface="Arial" panose="020B0604020202020204" pitchFamily="34" charset="0"/>
                <a:cs typeface="Arial" panose="020B0604020202020204" pitchFamily="34" charset="0"/>
              </a:rPr>
              <a:t>Сэдэв.4 Орон нутгийн хөгжлийн сангийн мэдээлэл түгээхэд цахим </a:t>
            </a:r>
            <a:r>
              <a:rPr lang="mn-MN" dirty="0" smtClean="0">
                <a:solidFill>
                  <a:srgbClr val="7030A0"/>
                </a:solidFill>
                <a:latin typeface="Arial" panose="020B0604020202020204" pitchFamily="34" charset="0"/>
                <a:cs typeface="Arial" panose="020B0604020202020204" pitchFamily="34" charset="0"/>
              </a:rPr>
              <a:t>хуудсыг </a:t>
            </a:r>
            <a:r>
              <a:rPr lang="mn-MN" dirty="0">
                <a:solidFill>
                  <a:srgbClr val="7030A0"/>
                </a:solidFill>
                <a:latin typeface="Arial" panose="020B0604020202020204" pitchFamily="34" charset="0"/>
                <a:cs typeface="Arial" panose="020B0604020202020204" pitchFamily="34" charset="0"/>
              </a:rPr>
              <a:t>ашиглах нь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Сэдвийн агуулга:</a:t>
            </a:r>
            <a:endParaRPr lang="mn-MN"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ОНХС-ийн мэдээллийн ил тод байдлыг хангахад цахим мэдээллийг ашиглах эрх зүйн </a:t>
            </a:r>
            <a:r>
              <a:rPr lang="mn-MN" dirty="0" smtClean="0">
                <a:solidFill>
                  <a:srgbClr val="7030A0"/>
                </a:solidFill>
                <a:latin typeface="Arial" panose="020B0604020202020204" pitchFamily="34" charset="0"/>
                <a:cs typeface="Arial" panose="020B0604020202020204" pitchFamily="34" charset="0"/>
              </a:rPr>
              <a:t>зохицуулалт,</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 </a:t>
            </a:r>
            <a:r>
              <a:rPr lang="mn-MN" dirty="0">
                <a:solidFill>
                  <a:srgbClr val="7030A0"/>
                </a:solidFill>
                <a:latin typeface="Arial" panose="020B0604020202020204" pitchFamily="34" charset="0"/>
                <a:cs typeface="Arial" panose="020B0604020202020204" pitchFamily="34" charset="0"/>
              </a:rPr>
              <a:t>ОНХС-ийн мэдээллийг ашиглахад </a:t>
            </a:r>
            <a:r>
              <a:rPr lang="mn-MN" dirty="0" smtClean="0">
                <a:solidFill>
                  <a:srgbClr val="7030A0"/>
                </a:solidFill>
                <a:latin typeface="Arial" panose="020B0604020202020204" pitchFamily="34" charset="0"/>
                <a:cs typeface="Arial" panose="020B0604020202020204" pitchFamily="34" charset="0"/>
              </a:rPr>
              <a:t>иргэд </a:t>
            </a:r>
            <a:r>
              <a:rPr lang="mn-MN" dirty="0">
                <a:solidFill>
                  <a:srgbClr val="7030A0"/>
                </a:solidFill>
                <a:latin typeface="Arial" panose="020B0604020202020204" pitchFamily="34" charset="0"/>
                <a:cs typeface="Arial" panose="020B0604020202020204" pitchFamily="34" charset="0"/>
              </a:rPr>
              <a:t>олж авах түгээхэд </a:t>
            </a:r>
            <a:r>
              <a:rPr lang="mn-MN" dirty="0" smtClean="0">
                <a:solidFill>
                  <a:srgbClr val="7030A0"/>
                </a:solidFill>
                <a:latin typeface="Arial" panose="020B0604020202020204" pitchFamily="34" charset="0"/>
                <a:cs typeface="Arial" panose="020B0604020202020204" pitchFamily="34" charset="0"/>
              </a:rPr>
              <a:t>цахим хуудас ашиглах нь</a:t>
            </a: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0" algn="ctr">
              <a:buNone/>
            </a:pPr>
            <a:endParaRPr lang="mn-MN" dirty="0">
              <a:solidFill>
                <a:srgbClr val="7030A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77890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94765"/>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86616" y="1775011"/>
            <a:ext cx="8596668" cy="5082989"/>
          </a:xfrm>
        </p:spPr>
        <p:txBody>
          <a:bodyPr>
            <a:normAutofit fontScale="92500" lnSpcReduction="10000"/>
          </a:bodyPr>
          <a:lstStyle/>
          <a:p>
            <a:pPr marL="0" indent="457200" algn="just">
              <a:buFont typeface="Wingdings" panose="05000000000000000000" pitchFamily="2" charset="2"/>
              <a:buChar char="Ø"/>
            </a:pPr>
            <a:r>
              <a:rPr lang="mn-MN" sz="1900" dirty="0" smtClean="0">
                <a:solidFill>
                  <a:srgbClr val="7030A0"/>
                </a:solidFill>
                <a:latin typeface="Arial" panose="020B0604020202020204" pitchFamily="34" charset="0"/>
                <a:cs typeface="Arial" panose="020B0604020202020204" pitchFamily="34" charset="0"/>
              </a:rPr>
              <a:t>ОНХС-ийн мэдээллийн ил тод байдлыг хангахад цахим мэдээллийг ашиглах эрх зүйн зохицуулалтаас: </a:t>
            </a:r>
          </a:p>
          <a:p>
            <a:pPr marL="0" indent="457200" algn="just">
              <a:buNone/>
            </a:pPr>
            <a:r>
              <a:rPr lang="mn-MN" sz="1900" dirty="0" smtClean="0">
                <a:solidFill>
                  <a:srgbClr val="7030A0"/>
                </a:solidFill>
                <a:latin typeface="Arial" panose="020B0604020202020204" pitchFamily="34" charset="0"/>
                <a:cs typeface="Arial" panose="020B0604020202020204" pitchFamily="34" charset="0"/>
              </a:rPr>
              <a:t>Мэдээллийн ил тод байдал мэдээлэл авах эхийн тухай хуулиас:</a:t>
            </a:r>
          </a:p>
          <a:p>
            <a:pPr marL="0" indent="511175" algn="ctr" fontAlgn="t">
              <a:buNone/>
            </a:pPr>
            <a:r>
              <a:rPr lang="mn-MN" sz="1900" dirty="0" smtClean="0">
                <a:solidFill>
                  <a:srgbClr val="7030A0"/>
                </a:solidFill>
                <a:latin typeface="Arial" panose="020B0604020202020204" pitchFamily="34" charset="0"/>
                <a:cs typeface="Arial" panose="020B0604020202020204" pitchFamily="34" charset="0"/>
              </a:rPr>
              <a:t>4 </a:t>
            </a:r>
            <a:r>
              <a:rPr lang="mn-MN" sz="1900" dirty="0">
                <a:solidFill>
                  <a:srgbClr val="7030A0"/>
                </a:solidFill>
                <a:latin typeface="Arial" panose="020B0604020202020204" pitchFamily="34" charset="0"/>
                <a:cs typeface="Arial" panose="020B0604020202020204" pitchFamily="34" charset="0"/>
              </a:rPr>
              <a:t>дүгээр зүйл.Хуулийн нэр томьёоны тодорхойлолт</a:t>
            </a:r>
            <a:br>
              <a:rPr lang="mn-MN" sz="1900" dirty="0">
                <a:solidFill>
                  <a:srgbClr val="7030A0"/>
                </a:solidFill>
                <a:latin typeface="Arial" panose="020B0604020202020204" pitchFamily="34" charset="0"/>
                <a:cs typeface="Arial" panose="020B0604020202020204" pitchFamily="34" charset="0"/>
              </a:rPr>
            </a:br>
            <a:r>
              <a:rPr lang="mn-MN" sz="1900" dirty="0" smtClean="0">
                <a:solidFill>
                  <a:srgbClr val="7030A0"/>
                </a:solidFill>
                <a:latin typeface="Arial" panose="020B0604020202020204" pitchFamily="34" charset="0"/>
                <a:cs typeface="Arial" panose="020B0604020202020204" pitchFamily="34" charset="0"/>
              </a:rPr>
              <a:t>4.1.Энэ </a:t>
            </a:r>
            <a:r>
              <a:rPr lang="mn-MN" sz="1900" dirty="0">
                <a:solidFill>
                  <a:srgbClr val="7030A0"/>
                </a:solidFill>
                <a:latin typeface="Arial" panose="020B0604020202020204" pitchFamily="34" charset="0"/>
                <a:cs typeface="Arial" panose="020B0604020202020204" pitchFamily="34" charset="0"/>
              </a:rPr>
              <a:t>хуульд хэрэглэсэн дараах нэр томьёог дор дурдсан утгаар ойлгоно:</a:t>
            </a:r>
          </a:p>
          <a:p>
            <a:pPr marL="0" indent="511175" algn="just" fontAlgn="t">
              <a:buNone/>
            </a:pPr>
            <a:r>
              <a:rPr lang="mn-MN" sz="1900" dirty="0" smtClean="0">
                <a:solidFill>
                  <a:srgbClr val="7030A0"/>
                </a:solidFill>
                <a:latin typeface="Arial" panose="020B0604020202020204" pitchFamily="34" charset="0"/>
                <a:cs typeface="Arial" panose="020B0604020202020204" pitchFamily="34" charset="0"/>
              </a:rPr>
              <a:t>4.1.2</a:t>
            </a:r>
            <a:r>
              <a:rPr lang="mn-MN" sz="1900" dirty="0">
                <a:solidFill>
                  <a:srgbClr val="7030A0"/>
                </a:solidFill>
                <a:latin typeface="Arial" panose="020B0604020202020204" pitchFamily="34" charset="0"/>
                <a:cs typeface="Arial" panose="020B0604020202020204" pitchFamily="34" charset="0"/>
              </a:rPr>
              <a:t>.“цахим хуудас” гэж нийтэд нээлттэй байдлаар интернэт сүлжээнд байрлуулсан цахим баримт бичиг, мэдээллийг;</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4.1.3.“цахим баримт бичиг” гэж компьютер, компьютерийн программ болон ижил төрлийн бусад хэрэгслийг ашиглан үүсгэх, илгээх, хүлээн авах, хадгалах боломжтой цахим өгөгдлийг</a:t>
            </a:r>
            <a:r>
              <a:rPr lang="mn-MN" sz="1900" dirty="0" smtClean="0">
                <a:solidFill>
                  <a:srgbClr val="7030A0"/>
                </a:solidFill>
                <a:latin typeface="Arial" panose="020B0604020202020204" pitchFamily="34" charset="0"/>
                <a:cs typeface="Arial" panose="020B0604020202020204" pitchFamily="34" charset="0"/>
              </a:rPr>
              <a:t>;</a:t>
            </a:r>
          </a:p>
          <a:p>
            <a:pPr marL="0" indent="511175" algn="ctr" fontAlgn="t">
              <a:buNone/>
            </a:pPr>
            <a:r>
              <a:rPr lang="mn-MN" sz="1900" b="1" dirty="0">
                <a:solidFill>
                  <a:srgbClr val="7030A0"/>
                </a:solidFill>
                <a:latin typeface="Arial" panose="020B0604020202020204" pitchFamily="34" charset="0"/>
                <a:cs typeface="Arial" panose="020B0604020202020204" pitchFamily="34" charset="0"/>
              </a:rPr>
              <a:t>11 дүгээр зүйл</a:t>
            </a:r>
            <a:r>
              <a:rPr lang="mn-MN" sz="1900" b="1" dirty="0" smtClean="0">
                <a:solidFill>
                  <a:srgbClr val="7030A0"/>
                </a:solidFill>
                <a:latin typeface="Arial" panose="020B0604020202020204" pitchFamily="34" charset="0"/>
                <a:cs typeface="Arial" panose="020B0604020202020204" pitchFamily="34" charset="0"/>
              </a:rPr>
              <a:t>. Мэдээлэл </a:t>
            </a:r>
            <a:r>
              <a:rPr lang="mn-MN" sz="1900" b="1" dirty="0">
                <a:solidFill>
                  <a:srgbClr val="7030A0"/>
                </a:solidFill>
                <a:latin typeface="Arial" panose="020B0604020202020204" pitchFamily="34" charset="0"/>
                <a:cs typeface="Arial" panose="020B0604020202020204" pitchFamily="34" charset="0"/>
              </a:rPr>
              <a:t>авах</a:t>
            </a:r>
            <a:br>
              <a:rPr lang="mn-MN" sz="1900" b="1" dirty="0">
                <a:solidFill>
                  <a:srgbClr val="7030A0"/>
                </a:solidFill>
                <a:latin typeface="Arial" panose="020B0604020202020204" pitchFamily="34" charset="0"/>
                <a:cs typeface="Arial" panose="020B0604020202020204" pitchFamily="34" charset="0"/>
              </a:rPr>
            </a:br>
            <a:endParaRPr lang="mn-MN" sz="1900" b="1" dirty="0">
              <a:solidFill>
                <a:srgbClr val="7030A0"/>
              </a:solidFill>
              <a:latin typeface="Arial" panose="020B0604020202020204" pitchFamily="34" charset="0"/>
              <a:cs typeface="Arial" panose="020B0604020202020204" pitchFamily="34" charset="0"/>
            </a:endParaRPr>
          </a:p>
          <a:p>
            <a:pPr marL="0" indent="511175" algn="just" fontAlgn="t">
              <a:buNone/>
            </a:pPr>
            <a:r>
              <a:rPr lang="mn-MN" sz="1900" dirty="0" smtClean="0">
                <a:solidFill>
                  <a:srgbClr val="7030A0"/>
                </a:solidFill>
                <a:latin typeface="Arial" panose="020B0604020202020204" pitchFamily="34" charset="0"/>
                <a:cs typeface="Arial" panose="020B0604020202020204" pitchFamily="34" charset="0"/>
              </a:rPr>
              <a:t>11.3.1. хүсэлт </a:t>
            </a:r>
            <a:r>
              <a:rPr lang="mn-MN" sz="1900" dirty="0">
                <a:solidFill>
                  <a:srgbClr val="7030A0"/>
                </a:solidFill>
                <a:latin typeface="Arial" panose="020B0604020202020204" pitchFamily="34" charset="0"/>
                <a:cs typeface="Arial" panose="020B0604020202020204" pitchFamily="34" charset="0"/>
              </a:rPr>
              <a:t>гаргагч нь иргэн бол эцэг /эх/-ийн нэр, өөрийн нэр, оршин суугаа газрын буюу цахим шуудангийн хаяг, утасны дугаар, иргэний үнэмлэх, эсхүл түүнтэй адилтгах бичиг баримтын дугаарыг бичиж, гарын үсгээ зурсан байх;</a:t>
            </a:r>
          </a:p>
          <a:p>
            <a:pPr marL="0" indent="511175" algn="just" fontAlgn="t">
              <a:buNone/>
            </a:pPr>
            <a:endParaRPr lang="mn-MN" sz="1800" dirty="0">
              <a:solidFill>
                <a:srgbClr val="7030A0"/>
              </a:solidFill>
              <a:latin typeface="Arial" panose="020B0604020202020204" pitchFamily="34" charset="0"/>
              <a:cs typeface="Arial" panose="020B0604020202020204" pitchFamily="34" charset="0"/>
            </a:endParaRPr>
          </a:p>
          <a:p>
            <a:pPr marL="0" indent="457200" algn="just">
              <a:buNone/>
            </a:pPr>
            <a:endParaRPr lang="en-US" sz="18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895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6483" y="457200"/>
            <a:ext cx="8754036" cy="67235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79929" y="1653988"/>
            <a:ext cx="8740589" cy="5204012"/>
          </a:xfrm>
        </p:spPr>
        <p:txBody>
          <a:bodyPr>
            <a:normAutofit fontScale="92500" lnSpcReduction="10000"/>
          </a:bodyPr>
          <a:lstStyle/>
          <a:p>
            <a:pPr marL="0" indent="0" algn="ctr" fontAlgn="t">
              <a:buNone/>
            </a:pPr>
            <a:r>
              <a:rPr lang="mn-MN" sz="1900" dirty="0">
                <a:solidFill>
                  <a:srgbClr val="7030A0"/>
                </a:solidFill>
                <a:latin typeface="Arial" panose="020B0604020202020204" pitchFamily="34" charset="0"/>
                <a:cs typeface="Arial" panose="020B0604020202020204" pitchFamily="34" charset="0"/>
              </a:rPr>
              <a:t>4 дүгээр зүйл</a:t>
            </a:r>
            <a:r>
              <a:rPr lang="mn-MN" sz="1900" dirty="0" smtClean="0">
                <a:solidFill>
                  <a:srgbClr val="7030A0"/>
                </a:solidFill>
                <a:latin typeface="Arial" panose="020B0604020202020204" pitchFamily="34" charset="0"/>
                <a:cs typeface="Arial" panose="020B0604020202020204" pitchFamily="34" charset="0"/>
              </a:rPr>
              <a:t>. Мэдээлэл өгөх</a:t>
            </a:r>
          </a:p>
          <a:p>
            <a:pPr marL="0" indent="465138" algn="just" fontAlgn="t">
              <a:buNone/>
            </a:pPr>
            <a:r>
              <a:rPr lang="mn-MN" sz="1900" b="1" dirty="0">
                <a:solidFill>
                  <a:srgbClr val="7030A0"/>
                </a:solidFill>
                <a:latin typeface="Arial" panose="020B0604020202020204" pitchFamily="34" charset="0"/>
                <a:cs typeface="Arial" panose="020B0604020202020204" pitchFamily="34" charset="0"/>
              </a:rPr>
              <a:t/>
            </a:r>
            <a:br>
              <a:rPr lang="mn-MN" sz="1900" b="1" dirty="0">
                <a:solidFill>
                  <a:srgbClr val="7030A0"/>
                </a:solidFill>
                <a:latin typeface="Arial" panose="020B0604020202020204" pitchFamily="34" charset="0"/>
                <a:cs typeface="Arial" panose="020B0604020202020204" pitchFamily="34" charset="0"/>
              </a:rPr>
            </a:br>
            <a:r>
              <a:rPr lang="mn-MN" sz="1900" b="1" dirty="0" smtClean="0">
                <a:solidFill>
                  <a:srgbClr val="7030A0"/>
                </a:solidFill>
                <a:latin typeface="Arial" panose="020B0604020202020204" pitchFamily="34" charset="0"/>
                <a:cs typeface="Arial" panose="020B0604020202020204" pitchFamily="34" charset="0"/>
              </a:rPr>
              <a:t>          </a:t>
            </a:r>
            <a:r>
              <a:rPr lang="mn-MN" sz="1900" dirty="0" smtClean="0">
                <a:solidFill>
                  <a:srgbClr val="7030A0"/>
                </a:solidFill>
                <a:latin typeface="Arial" panose="020B0604020202020204" pitchFamily="34" charset="0"/>
                <a:cs typeface="Arial" panose="020B0604020202020204" pitchFamily="34" charset="0"/>
              </a:rPr>
              <a:t>14.6. Мэдээллийг </a:t>
            </a:r>
            <a:r>
              <a:rPr lang="mn-MN" sz="1900" dirty="0">
                <a:solidFill>
                  <a:srgbClr val="7030A0"/>
                </a:solidFill>
                <a:latin typeface="Arial" panose="020B0604020202020204" pitchFamily="34" charset="0"/>
                <a:cs typeface="Arial" panose="020B0604020202020204" pitchFamily="34" charset="0"/>
              </a:rPr>
              <a:t>амаар, бичгээр, цахим хэлбэрээр өгч болох бөгөөд иргэн, хуулийн этгээд нь мэдээлэлтэй биечлэн танилцаж болно</a:t>
            </a:r>
            <a:r>
              <a:rPr lang="mn-MN" sz="1900" dirty="0" smtClean="0">
                <a:solidFill>
                  <a:srgbClr val="7030A0"/>
                </a:solidFill>
                <a:latin typeface="Arial" panose="020B0604020202020204" pitchFamily="34" charset="0"/>
                <a:cs typeface="Arial" panose="020B0604020202020204" pitchFamily="34" charset="0"/>
              </a:rPr>
              <a:t>.</a:t>
            </a:r>
          </a:p>
          <a:p>
            <a:pPr marL="0" indent="457200" algn="ctr" fontAlgn="t">
              <a:buNone/>
            </a:pPr>
            <a:r>
              <a:rPr lang="mn-MN" sz="1900" dirty="0" smtClean="0">
                <a:solidFill>
                  <a:srgbClr val="7030A0"/>
                </a:solidFill>
                <a:latin typeface="Arial" panose="020B0604020202020204" pitchFamily="34" charset="0"/>
                <a:cs typeface="Arial" panose="020B0604020202020204" pitchFamily="34" charset="0"/>
              </a:rPr>
              <a:t>15 </a:t>
            </a:r>
            <a:r>
              <a:rPr lang="mn-MN" sz="1900" dirty="0">
                <a:solidFill>
                  <a:srgbClr val="7030A0"/>
                </a:solidFill>
                <a:latin typeface="Arial" panose="020B0604020202020204" pitchFamily="34" charset="0"/>
                <a:cs typeface="Arial" panose="020B0604020202020204" pitchFamily="34" charset="0"/>
              </a:rPr>
              <a:t>дугаар зүйл.Цахим хэлбэрээр мэдээлэл авах, </a:t>
            </a:r>
            <a:r>
              <a:rPr lang="mn-MN" sz="1900" dirty="0" smtClean="0">
                <a:solidFill>
                  <a:srgbClr val="7030A0"/>
                </a:solidFill>
                <a:latin typeface="Arial" panose="020B0604020202020204" pitchFamily="34" charset="0"/>
                <a:cs typeface="Arial" panose="020B0604020202020204" pitchFamily="34" charset="0"/>
              </a:rPr>
              <a:t>өгөх</a:t>
            </a:r>
          </a:p>
          <a:p>
            <a:pPr marL="0" indent="511175" algn="just" fontAlgn="t">
              <a:buNone/>
            </a:pPr>
            <a:r>
              <a:rPr lang="mn-MN" sz="1900" dirty="0" smtClean="0">
                <a:solidFill>
                  <a:srgbClr val="7030A0"/>
                </a:solidFill>
                <a:latin typeface="Arial" panose="020B0604020202020204" pitchFamily="34" charset="0"/>
                <a:cs typeface="Arial" panose="020B0604020202020204" pitchFamily="34" charset="0"/>
              </a:rPr>
              <a:t>15.1.Иргэн</a:t>
            </a:r>
            <a:r>
              <a:rPr lang="mn-MN" sz="1900" dirty="0">
                <a:solidFill>
                  <a:srgbClr val="7030A0"/>
                </a:solidFill>
                <a:latin typeface="Arial" panose="020B0604020202020204" pitchFamily="34" charset="0"/>
                <a:cs typeface="Arial" panose="020B0604020202020204" pitchFamily="34" charset="0"/>
              </a:rPr>
              <a:t>, хуулийн этгээд цахим хэлбэрээр мэдээлэл авах хүсэлт гаргаж болно.</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15.2.Цахим хэлбэрээр мэдээлэл авах хүсэлт гаргасан тохиолдолд иргэн, хуулийн этгээд нь цахим баримт бичиг үйлдэн, тоон гарын үсэг зурах бөгөөд түүнд өөрийн иргэний үнэмлэх, эсхүл түүнтэй адилтгах бичиг баримтын дугаарыг бичиж, холбогдох байгууллагад цахим шуудангаар ирүүлсэн байна.</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15.3.Мэдээллийг цахим хэлбэрээр иргэн, хуулийн этгээдэд өгөх тохиолдолд тухайн байгууллагыг төлөөлөх эрх бүхий албан тушаалтан цахим баримт бичиг үйлдэж, тоон гарын үсэг зурах бөгөөд хүсэлт гаргагчид мэдээллийг цахим шуудангаар хүргүүлнэ.</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15.4.Цахим хэлбэрээр мэдээлэл өгөхөд энэ хуулийн 11-14 дүгээр зүйлд заасан журмыг баримтална</a:t>
            </a:r>
            <a:r>
              <a:rPr lang="mn-MN" sz="2100" dirty="0">
                <a:solidFill>
                  <a:srgbClr val="7030A0"/>
                </a:solidFill>
                <a:latin typeface="Arial" panose="020B0604020202020204" pitchFamily="34" charset="0"/>
                <a:cs typeface="Arial" panose="020B0604020202020204" pitchFamily="34" charset="0"/>
              </a:rPr>
              <a:t>.</a:t>
            </a:r>
          </a:p>
          <a:p>
            <a:pPr marL="0" indent="465138" algn="just">
              <a:buClr>
                <a:srgbClr val="FF0000"/>
              </a:buClr>
              <a:buNone/>
            </a:pPr>
            <a:endParaRPr lang="mn-MN" sz="2400" dirty="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endParaRPr lang="mn-MN" sz="2400"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09033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49601"/>
            <a:ext cx="8843184" cy="5208399"/>
          </a:xfrm>
        </p:spPr>
        <p:txBody>
          <a:bodyPr>
            <a:normAutofit/>
          </a:bodyPr>
          <a:lstStyle/>
          <a:p>
            <a:pPr marL="0" indent="0" fontAlgn="t">
              <a:buNone/>
            </a:pPr>
            <a:r>
              <a:rPr lang="mn-MN" b="1" dirty="0"/>
              <a:t> </a:t>
            </a:r>
            <a:r>
              <a:rPr lang="mn-MN" dirty="0">
                <a:solidFill>
                  <a:srgbClr val="7030A0"/>
                </a:solidFill>
                <a:latin typeface="Arial" panose="020B0604020202020204" pitchFamily="34" charset="0"/>
                <a:cs typeface="Arial" panose="020B0604020202020204" pitchFamily="34" charset="0"/>
              </a:rPr>
              <a:t> Шилэн дансны тухай </a:t>
            </a:r>
            <a:r>
              <a:rPr lang="mn-MN" dirty="0" smtClean="0">
                <a:solidFill>
                  <a:srgbClr val="7030A0"/>
                </a:solidFill>
                <a:latin typeface="Arial" panose="020B0604020202020204" pitchFamily="34" charset="0"/>
                <a:cs typeface="Arial" panose="020B0604020202020204" pitchFamily="34" charset="0"/>
              </a:rPr>
              <a:t>хуулиас:</a:t>
            </a:r>
          </a:p>
          <a:p>
            <a:pPr marL="0" indent="0" algn="ctr" fontAlgn="t">
              <a:buNone/>
            </a:pPr>
            <a:r>
              <a:rPr lang="mn-MN" dirty="0" smtClean="0">
                <a:solidFill>
                  <a:srgbClr val="7030A0"/>
                </a:solidFill>
                <a:latin typeface="Arial" panose="020B0604020202020204" pitchFamily="34" charset="0"/>
                <a:cs typeface="Arial" panose="020B0604020202020204" pitchFamily="34" charset="0"/>
              </a:rPr>
              <a:t> 1 </a:t>
            </a:r>
            <a:r>
              <a:rPr lang="mn-MN" dirty="0">
                <a:solidFill>
                  <a:srgbClr val="7030A0"/>
                </a:solidFill>
                <a:latin typeface="Arial" panose="020B0604020202020204" pitchFamily="34" charset="0"/>
                <a:cs typeface="Arial" panose="020B0604020202020204" pitchFamily="34" charset="0"/>
              </a:rPr>
              <a:t>дүгээр зүйл.Хуулийн </a:t>
            </a:r>
            <a:r>
              <a:rPr lang="mn-MN" dirty="0" smtClean="0">
                <a:solidFill>
                  <a:srgbClr val="7030A0"/>
                </a:solidFill>
                <a:latin typeface="Arial" panose="020B0604020202020204" pitchFamily="34" charset="0"/>
                <a:cs typeface="Arial" panose="020B0604020202020204" pitchFamily="34" charset="0"/>
              </a:rPr>
              <a:t>зорилт</a:t>
            </a:r>
          </a:p>
          <a:p>
            <a:pPr marL="0" indent="403225" algn="just" fontAlgn="t">
              <a:buNone/>
            </a:pPr>
            <a:r>
              <a:rPr lang="mn-MN" dirty="0" smtClean="0">
                <a:solidFill>
                  <a:srgbClr val="7030A0"/>
                </a:solidFill>
                <a:latin typeface="Arial" panose="020B0604020202020204" pitchFamily="34" charset="0"/>
                <a:cs typeface="Arial" panose="020B0604020202020204" pitchFamily="34" charset="0"/>
              </a:rPr>
              <a:t>1.1.Энэ </a:t>
            </a:r>
            <a:r>
              <a:rPr lang="mn-MN" dirty="0">
                <a:solidFill>
                  <a:srgbClr val="7030A0"/>
                </a:solidFill>
                <a:latin typeface="Arial" panose="020B0604020202020204" pitchFamily="34" charset="0"/>
                <a:cs typeface="Arial" panose="020B0604020202020204" pitchFamily="34" charset="0"/>
              </a:rPr>
              <a:t>хуулийн зорилт нь улс, орон нутгийн төсөв, улсын болон орон нутгийн өмчийн хөрөнгийг үр ашигтай захиран зарцуулах зорилгоор төсвийн удирдлагыг хэрэгжүүлэх шийдвэр, үйл ажиллагаа ил тод, нээлттэй, ойлгомжтой байх, түүнд олон нийт хяналт тавих мэдээллийн тогтолцоо /цаашид “шилэн данс” гэх/-г бүрдүүлэхэд оршино.</a:t>
            </a:r>
          </a:p>
          <a:p>
            <a:pPr marL="0" indent="0" algn="ctr" fontAlgn="t">
              <a:buNone/>
            </a:pPr>
            <a:r>
              <a:rPr lang="mn-MN" dirty="0" smtClean="0">
                <a:solidFill>
                  <a:srgbClr val="7030A0"/>
                </a:solidFill>
                <a:latin typeface="Arial" panose="020B0604020202020204" pitchFamily="34" charset="0"/>
                <a:cs typeface="Arial" panose="020B0604020202020204" pitchFamily="34" charset="0"/>
              </a:rPr>
              <a:t>2 </a:t>
            </a:r>
            <a:r>
              <a:rPr lang="mn-MN" dirty="0">
                <a:solidFill>
                  <a:srgbClr val="7030A0"/>
                </a:solidFill>
                <a:latin typeface="Arial" panose="020B0604020202020204" pitchFamily="34" charset="0"/>
                <a:cs typeface="Arial" panose="020B0604020202020204" pitchFamily="34" charset="0"/>
              </a:rPr>
              <a:t>дугаар зүйл.Шилэн дансны тухай хууль тогтоомж</a:t>
            </a:r>
            <a:r>
              <a:rPr lang="mn-MN" b="1" dirty="0">
                <a:solidFill>
                  <a:srgbClr val="7030A0"/>
                </a:solidFill>
                <a:latin typeface="Arial" panose="020B0604020202020204" pitchFamily="34" charset="0"/>
                <a:cs typeface="Arial" panose="020B0604020202020204" pitchFamily="34" charset="0"/>
              </a:rPr>
              <a:t/>
            </a:r>
            <a:br>
              <a:rPr lang="mn-MN" b="1" dirty="0">
                <a:solidFill>
                  <a:srgbClr val="7030A0"/>
                </a:solidFill>
                <a:latin typeface="Arial" panose="020B0604020202020204" pitchFamily="34" charset="0"/>
                <a:cs typeface="Arial" panose="020B0604020202020204" pitchFamily="34" charset="0"/>
              </a:rPr>
            </a:br>
            <a:endParaRPr lang="mn-MN" b="1" dirty="0">
              <a:solidFill>
                <a:srgbClr val="7030A0"/>
              </a:solidFill>
              <a:latin typeface="Arial" panose="020B0604020202020204" pitchFamily="34" charset="0"/>
              <a:cs typeface="Arial" panose="020B0604020202020204" pitchFamily="34" charset="0"/>
            </a:endParaRPr>
          </a:p>
          <a:p>
            <a:pPr marL="0" indent="457200" algn="just" fontAlgn="t">
              <a:buNone/>
            </a:pPr>
            <a:r>
              <a:rPr lang="mn-MN" dirty="0" smtClean="0">
                <a:solidFill>
                  <a:srgbClr val="7030A0"/>
                </a:solidFill>
                <a:latin typeface="Arial" panose="020B0604020202020204" pitchFamily="34" charset="0"/>
                <a:cs typeface="Arial" panose="020B0604020202020204" pitchFamily="34" charset="0"/>
              </a:rPr>
              <a:t>2.1.Шилэн </a:t>
            </a:r>
            <a:r>
              <a:rPr lang="mn-MN" dirty="0">
                <a:solidFill>
                  <a:srgbClr val="7030A0"/>
                </a:solidFill>
                <a:latin typeface="Arial" panose="020B0604020202020204" pitchFamily="34" charset="0"/>
                <a:cs typeface="Arial" panose="020B0604020202020204" pitchFamily="34" charset="0"/>
              </a:rPr>
              <a:t>дансны тухай хууль тогтоомж нь Монгол Улсын Үндсэн хууль, Төсвийн тухай хууль, Мэдээллийн ил тод байдал ба мэдээлэл авах эрхийн тухай хууль, Төрийн болон орон нутгийн өмчийн хөрөнгөөр бараа, ажил, үйлчилгээ худалдан авах тухай хууль, энэ хууль болон эдгээр хуультай нийцүүлэн гаргасан хууль тогтоомжийн бусад актаас бүрдэнэ.</a:t>
            </a:r>
          </a:p>
          <a:p>
            <a:pPr marL="0" indent="457200" algn="just" fontAlgn="t">
              <a:buNone/>
            </a:pPr>
            <a:r>
              <a:rPr lang="mn-MN" dirty="0">
                <a:solidFill>
                  <a:srgbClr val="7030A0"/>
                </a:solidFill>
                <a:latin typeface="Arial" panose="020B0604020202020204" pitchFamily="34" charset="0"/>
                <a:cs typeface="Arial" panose="020B0604020202020204" pitchFamily="34" charset="0"/>
              </a:rPr>
              <a:t>2.2.Монгол Улсын олон улсын гэрээнд энэ хуульд зааснаас өөрөөр заасан бол олон улсын гэрээний заалтыг дагаж мөрдөнө.</a:t>
            </a:r>
          </a:p>
          <a:p>
            <a:pPr marL="0" indent="0" fontAlgn="t">
              <a:buNone/>
            </a:pPr>
            <a:endParaRPr lang="mn-MN" dirty="0"/>
          </a:p>
          <a:p>
            <a:endParaRPr lang="en-US" dirty="0"/>
          </a:p>
        </p:txBody>
      </p:sp>
      <p:sp>
        <p:nvSpPr>
          <p:cNvPr id="4" name="Title 1"/>
          <p:cNvSpPr>
            <a:spLocks noGrp="1"/>
          </p:cNvSpPr>
          <p:nvPr>
            <p:ph type="title"/>
          </p:nvPr>
        </p:nvSpPr>
        <p:spPr>
          <a:xfrm>
            <a:off x="677334" y="609600"/>
            <a:ext cx="8596668" cy="78889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0428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fontAlgn="t">
              <a:buNone/>
            </a:pPr>
            <a:r>
              <a:rPr lang="mn-MN" dirty="0">
                <a:solidFill>
                  <a:srgbClr val="7030A0"/>
                </a:solidFill>
                <a:latin typeface="Arial" panose="020B0604020202020204" pitchFamily="34" charset="0"/>
                <a:cs typeface="Arial" panose="020B0604020202020204" pitchFamily="34" charset="0"/>
              </a:rPr>
              <a:t>3 дугаар зүйл.Хуулийн үйлчлэх хүрээ</a:t>
            </a:r>
            <a:br>
              <a:rPr lang="mn-MN" dirty="0">
                <a:solidFill>
                  <a:srgbClr val="7030A0"/>
                </a:solidFill>
                <a:latin typeface="Arial" panose="020B0604020202020204" pitchFamily="34" charset="0"/>
                <a:cs typeface="Arial" panose="020B0604020202020204" pitchFamily="34" charset="0"/>
              </a:rPr>
            </a:br>
            <a:endParaRPr lang="mn-MN" dirty="0">
              <a:solidFill>
                <a:srgbClr val="7030A0"/>
              </a:solidFill>
              <a:latin typeface="Arial" panose="020B0604020202020204" pitchFamily="34" charset="0"/>
              <a:cs typeface="Arial" panose="020B0604020202020204" pitchFamily="34" charset="0"/>
            </a:endParaRPr>
          </a:p>
          <a:p>
            <a:pPr marL="0" indent="457200" algn="just" fontAlgn="t">
              <a:buNone/>
            </a:pPr>
            <a:r>
              <a:rPr lang="mn-MN" dirty="0">
                <a:solidFill>
                  <a:srgbClr val="7030A0"/>
                </a:solidFill>
                <a:latin typeface="Arial" panose="020B0604020202020204" pitchFamily="34" charset="0"/>
                <a:cs typeface="Arial" panose="020B0604020202020204" pitchFamily="34" charset="0"/>
              </a:rPr>
              <a:t>3.1.Доор дурдсан байгууллага, түүний эд хөрөнгө захиран зарцуулах эрх бүхий албан тушаалтан энэ хуулийн үйлчлэлд хамаарна:</a:t>
            </a:r>
          </a:p>
          <a:p>
            <a:pPr marL="0" indent="457200" algn="just" fontAlgn="t">
              <a:buNone/>
            </a:pPr>
            <a:r>
              <a:rPr lang="mn-MN" dirty="0" smtClean="0">
                <a:solidFill>
                  <a:srgbClr val="7030A0"/>
                </a:solidFill>
                <a:latin typeface="Arial" panose="020B0604020202020204" pitchFamily="34" charset="0"/>
                <a:cs typeface="Arial" panose="020B0604020202020204" pitchFamily="34" charset="0"/>
              </a:rPr>
              <a:t>3.1.4.улс</a:t>
            </a:r>
            <a:r>
              <a:rPr lang="mn-MN" dirty="0">
                <a:solidFill>
                  <a:srgbClr val="7030A0"/>
                </a:solidFill>
                <a:latin typeface="Arial" panose="020B0604020202020204" pitchFamily="34" charset="0"/>
                <a:cs typeface="Arial" panose="020B0604020202020204" pitchFamily="34" charset="0"/>
              </a:rPr>
              <a:t>, орон нутгийн төсвийн хөрөнгөөр хөрөнгө оруулалт, төсөл, хөтөлбөр, арга хэмжээ, ажил, үйлчилгээ гүйцэтгэж байгаа аж ахуйн нэгж, байгууллага;</a:t>
            </a:r>
          </a:p>
          <a:p>
            <a:pPr marL="0" indent="457200" algn="just" fontAlgn="t">
              <a:buNone/>
            </a:pPr>
            <a:r>
              <a:rPr lang="mn-MN" dirty="0">
                <a:solidFill>
                  <a:srgbClr val="7030A0"/>
                </a:solidFill>
                <a:latin typeface="Arial" panose="020B0604020202020204" pitchFamily="34" charset="0"/>
                <a:cs typeface="Arial" panose="020B0604020202020204" pitchFamily="34" charset="0"/>
              </a:rPr>
              <a:t>3.2.Энэ хуульд дараах төсөв, санхүүгийн үйл ажиллагааны төлөвлөлт, гүйцэтгэл, хэрэгжилт, тайлагнал эдгээртэй холбоотой мөнгөн болон бусад гүйлгээ хамаарна:</a:t>
            </a:r>
          </a:p>
          <a:p>
            <a:pPr marL="0" indent="457200" algn="just" fontAlgn="t">
              <a:buNone/>
            </a:pPr>
            <a:r>
              <a:rPr lang="mn-MN" dirty="0">
                <a:solidFill>
                  <a:srgbClr val="7030A0"/>
                </a:solidFill>
                <a:latin typeface="Arial" panose="020B0604020202020204" pitchFamily="34" charset="0"/>
                <a:cs typeface="Arial" panose="020B0604020202020204" pitchFamily="34" charset="0"/>
              </a:rPr>
              <a:t>3.2.2.орон нутгийн хөгжлийн сан;</a:t>
            </a:r>
          </a:p>
          <a:p>
            <a:endParaRPr lang="en-US" dirty="0"/>
          </a:p>
        </p:txBody>
      </p:sp>
      <p:sp>
        <p:nvSpPr>
          <p:cNvPr id="4" name="Title 1"/>
          <p:cNvSpPr>
            <a:spLocks noGrp="1"/>
          </p:cNvSpPr>
          <p:nvPr>
            <p:ph type="title"/>
          </p:nvPr>
        </p:nvSpPr>
        <p:spPr>
          <a:xfrm>
            <a:off x="677334" y="609600"/>
            <a:ext cx="8596668" cy="70821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850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92624"/>
            <a:ext cx="8596668" cy="5365375"/>
          </a:xfrm>
        </p:spPr>
        <p:txBody>
          <a:bodyPr>
            <a:normAutofit fontScale="55000" lnSpcReduction="20000"/>
          </a:bodyPr>
          <a:lstStyle/>
          <a:p>
            <a:pPr marL="0" indent="0">
              <a:buNone/>
            </a:pPr>
            <a:r>
              <a:rPr lang="en-US" sz="3300" dirty="0" err="1" smtClean="0">
                <a:solidFill>
                  <a:srgbClr val="7030A0"/>
                </a:solidFill>
                <a:latin typeface="Arial" panose="020B0604020202020204" pitchFamily="34" charset="0"/>
                <a:cs typeface="Arial" panose="020B0604020202020204" pitchFamily="34" charset="0"/>
              </a:rPr>
              <a:t>Засгийн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газрын</a:t>
            </a:r>
            <a:r>
              <a:rPr lang="en-US" sz="3300" dirty="0" smtClean="0">
                <a:solidFill>
                  <a:srgbClr val="7030A0"/>
                </a:solidFill>
                <a:latin typeface="Arial" panose="020B0604020202020204" pitchFamily="34" charset="0"/>
                <a:cs typeface="Arial" panose="020B0604020202020204" pitchFamily="34" charset="0"/>
              </a:rPr>
              <a:t> 2013 </a:t>
            </a:r>
            <a:r>
              <a:rPr lang="en-US" sz="3300" dirty="0" err="1" smtClean="0">
                <a:solidFill>
                  <a:srgbClr val="7030A0"/>
                </a:solidFill>
                <a:latin typeface="Arial" panose="020B0604020202020204" pitchFamily="34" charset="0"/>
                <a:cs typeface="Arial" panose="020B0604020202020204" pitchFamily="34" charset="0"/>
              </a:rPr>
              <a:t>оны</a:t>
            </a:r>
            <a:r>
              <a:rPr lang="en-US" sz="3300" dirty="0" smtClean="0">
                <a:solidFill>
                  <a:srgbClr val="7030A0"/>
                </a:solidFill>
                <a:latin typeface="Arial" panose="020B0604020202020204" pitchFamily="34" charset="0"/>
                <a:cs typeface="Arial" panose="020B0604020202020204" pitchFamily="34" charset="0"/>
              </a:rPr>
              <a:t> 411 </a:t>
            </a:r>
            <a:r>
              <a:rPr lang="en-US" sz="3300" dirty="0" err="1" smtClean="0">
                <a:solidFill>
                  <a:srgbClr val="7030A0"/>
                </a:solidFill>
                <a:latin typeface="Arial" panose="020B0604020202020204" pitchFamily="34" charset="0"/>
                <a:cs typeface="Arial" panose="020B0604020202020204" pitchFamily="34" charset="0"/>
              </a:rPr>
              <a:t>дүгээртогтоолын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хавсралт</a:t>
            </a:r>
            <a:r>
              <a:rPr lang="mn-MN" sz="3300" dirty="0" smtClean="0">
                <a:solidFill>
                  <a:srgbClr val="7030A0"/>
                </a:solidFill>
                <a:latin typeface="Arial" panose="020B0604020202020204" pitchFamily="34" charset="0"/>
                <a:cs typeface="Arial" panose="020B0604020202020204" pitchFamily="34" charset="0"/>
              </a:rPr>
              <a:t>:</a:t>
            </a:r>
          </a:p>
          <a:p>
            <a:pPr marL="0" indent="0" algn="ctr">
              <a:buNone/>
            </a:pPr>
            <a:r>
              <a:rPr lang="mn-MN" sz="3300" dirty="0" smtClean="0">
                <a:solidFill>
                  <a:srgbClr val="7030A0"/>
                </a:solidFill>
                <a:latin typeface="Arial" panose="020B0604020202020204" pitchFamily="34" charset="0"/>
                <a:cs typeface="Arial" panose="020B0604020202020204" pitchFamily="34" charset="0"/>
              </a:rPr>
              <a:t>Мэдээллийн ил тод байдлыг хангах нийтлэг журмаас:</a:t>
            </a:r>
          </a:p>
          <a:p>
            <a:pPr marL="0" indent="0" algn="ctr">
              <a:buNone/>
            </a:pPr>
            <a:endParaRPr lang="mn-MN" sz="3300" dirty="0" smtClean="0">
              <a:solidFill>
                <a:srgbClr val="7030A0"/>
              </a:solidFill>
              <a:latin typeface="Arial" panose="020B0604020202020204" pitchFamily="34" charset="0"/>
              <a:cs typeface="Arial" panose="020B0604020202020204" pitchFamily="34" charset="0"/>
            </a:endParaRPr>
          </a:p>
          <a:p>
            <a:pPr marL="0" indent="0" algn="ctr">
              <a:lnSpc>
                <a:spcPct val="120000"/>
              </a:lnSpc>
              <a:buNone/>
            </a:pPr>
            <a:r>
              <a:rPr lang="en-US" sz="3300" dirty="0" smtClean="0">
                <a:solidFill>
                  <a:srgbClr val="7030A0"/>
                </a:solidFill>
                <a:latin typeface="Arial" panose="020B0604020202020204" pitchFamily="34" charset="0"/>
                <a:cs typeface="Arial" panose="020B0604020202020204" pitchFamily="34" charset="0"/>
              </a:rPr>
              <a:t>4. </a:t>
            </a:r>
            <a:r>
              <a:rPr lang="en-US" sz="3300" dirty="0" err="1" smtClean="0">
                <a:solidFill>
                  <a:srgbClr val="7030A0"/>
                </a:solidFill>
                <a:latin typeface="Arial" panose="020B0604020202020204" pitchFamily="34" charset="0"/>
                <a:cs typeface="Arial" panose="020B0604020202020204" pitchFamily="34" charset="0"/>
              </a:rPr>
              <a:t>Цахим</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хуудаснаас</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мэдээлэл</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авах</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ашиглах</a:t>
            </a:r>
            <a:endParaRPr lang="mn-MN" sz="3300" dirty="0" smtClean="0">
              <a:solidFill>
                <a:srgbClr val="7030A0"/>
              </a:solidFill>
              <a:latin typeface="Arial" panose="020B0604020202020204" pitchFamily="34" charset="0"/>
              <a:cs typeface="Arial" panose="020B0604020202020204" pitchFamily="34" charset="0"/>
            </a:endParaRPr>
          </a:p>
          <a:p>
            <a:pPr marL="0" indent="457200" algn="just">
              <a:lnSpc>
                <a:spcPct val="120000"/>
              </a:lnSpc>
              <a:buNone/>
            </a:pPr>
            <a:r>
              <a:rPr lang="en-US" sz="3300" dirty="0" smtClean="0">
                <a:solidFill>
                  <a:srgbClr val="7030A0"/>
                </a:solidFill>
                <a:latin typeface="Arial" panose="020B0604020202020204" pitchFamily="34" charset="0"/>
                <a:cs typeface="Arial" panose="020B0604020202020204" pitchFamily="34" charset="0"/>
              </a:rPr>
              <a:t>4.1. </a:t>
            </a:r>
            <a:r>
              <a:rPr lang="en-US" sz="3300" dirty="0" err="1" smtClean="0">
                <a:solidFill>
                  <a:srgbClr val="7030A0"/>
                </a:solidFill>
                <a:latin typeface="Arial" panose="020B0604020202020204" pitchFamily="34" charset="0"/>
                <a:cs typeface="Arial" panose="020B0604020202020204" pitchFamily="34" charset="0"/>
              </a:rPr>
              <a:t>Байгууллага</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нь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өөрийн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цахим</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хуудас</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дахь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мэдээллийн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сангаас</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хуульд</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заасан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мэдээллийг</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иргэн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хуулийн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этгээд</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саадгүй</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авах</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нөхцөлийг</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бүрдүүлнэ</a:t>
            </a:r>
            <a:r>
              <a:rPr lang="en-US" sz="3300" dirty="0" smtClean="0">
                <a:solidFill>
                  <a:srgbClr val="7030A0"/>
                </a:solidFill>
                <a:latin typeface="Arial" panose="020B0604020202020204" pitchFamily="34" charset="0"/>
                <a:cs typeface="Arial" panose="020B0604020202020204" pitchFamily="34" charset="0"/>
              </a:rPr>
              <a:t>.</a:t>
            </a:r>
          </a:p>
          <a:p>
            <a:pPr marL="0" indent="457200" algn="just">
              <a:lnSpc>
                <a:spcPct val="120000"/>
              </a:lnSpc>
              <a:buNone/>
            </a:pPr>
            <a:r>
              <a:rPr lang="en-US" sz="3300" dirty="0" smtClean="0">
                <a:solidFill>
                  <a:srgbClr val="7030A0"/>
                </a:solidFill>
                <a:latin typeface="Arial" panose="020B0604020202020204" pitchFamily="34" charset="0"/>
                <a:cs typeface="Arial" panose="020B0604020202020204" pitchFamily="34" charset="0"/>
              </a:rPr>
              <a:t>4.2.  </a:t>
            </a:r>
            <a:r>
              <a:rPr lang="en-US" sz="3300" dirty="0" err="1" smtClean="0">
                <a:solidFill>
                  <a:srgbClr val="7030A0"/>
                </a:solidFill>
                <a:latin typeface="Arial" panose="020B0604020202020204" pitchFamily="34" charset="0"/>
                <a:cs typeface="Arial" panose="020B0604020202020204" pitchFamily="34" charset="0"/>
              </a:rPr>
              <a:t>Байгууллагын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цахим</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хуудас</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дахь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мэдээлэл</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нь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албан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ёсны</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байх</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тул</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иргэн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хуулийн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этгээд</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нь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сургалт</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судалгаа</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шинжилгээ</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мэдээллийн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зорилгоор</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ашиглаж</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болно</a:t>
            </a:r>
            <a:r>
              <a:rPr lang="en-US" sz="3300" dirty="0" smtClean="0">
                <a:solidFill>
                  <a:srgbClr val="7030A0"/>
                </a:solidFill>
                <a:latin typeface="Arial" panose="020B0604020202020204" pitchFamily="34" charset="0"/>
                <a:cs typeface="Arial" panose="020B0604020202020204" pitchFamily="34" charset="0"/>
              </a:rPr>
              <a:t>.</a:t>
            </a:r>
          </a:p>
          <a:p>
            <a:pPr marL="0" indent="457200" algn="just">
              <a:lnSpc>
                <a:spcPct val="120000"/>
              </a:lnSpc>
              <a:buNone/>
            </a:pPr>
            <a:r>
              <a:rPr lang="en-US" sz="3300" dirty="0" smtClean="0">
                <a:solidFill>
                  <a:srgbClr val="7030A0"/>
                </a:solidFill>
                <a:latin typeface="Arial" panose="020B0604020202020204" pitchFamily="34" charset="0"/>
                <a:cs typeface="Arial" panose="020B0604020202020204" pitchFamily="34" charset="0"/>
              </a:rPr>
              <a:t>4.3. </a:t>
            </a:r>
            <a:r>
              <a:rPr lang="en-US" sz="3300" dirty="0" err="1" smtClean="0">
                <a:solidFill>
                  <a:srgbClr val="7030A0"/>
                </a:solidFill>
                <a:latin typeface="Arial" panose="020B0604020202020204" pitchFamily="34" charset="0"/>
                <a:cs typeface="Arial" panose="020B0604020202020204" pitchFamily="34" charset="0"/>
              </a:rPr>
              <a:t>Иргэн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хуулийн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этгээд</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тухайн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байгууллагын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цахим</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хуудас</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дахь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мэдээллийг</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ашиглахдаа</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эх</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үүсвэрийг</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нь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заасан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байна</a:t>
            </a:r>
            <a:r>
              <a:rPr lang="en-US" sz="3300" dirty="0" smtClean="0">
                <a:solidFill>
                  <a:srgbClr val="7030A0"/>
                </a:solidFill>
                <a:latin typeface="Arial" panose="020B0604020202020204" pitchFamily="34" charset="0"/>
                <a:cs typeface="Arial" panose="020B0604020202020204" pitchFamily="34" charset="0"/>
              </a:rPr>
              <a:t>. </a:t>
            </a:r>
          </a:p>
          <a:p>
            <a:pPr marL="0" indent="457200">
              <a:lnSpc>
                <a:spcPct val="120000"/>
              </a:lnSpc>
              <a:buNone/>
            </a:pPr>
            <a:r>
              <a:rPr lang="en-US" sz="3300" dirty="0" smtClean="0">
                <a:solidFill>
                  <a:srgbClr val="7030A0"/>
                </a:solidFill>
                <a:latin typeface="Arial" panose="020B0604020202020204" pitchFamily="34" charset="0"/>
                <a:cs typeface="Arial" panose="020B0604020202020204" pitchFamily="34" charset="0"/>
              </a:rPr>
              <a:t>4.4.Иргэн, </a:t>
            </a:r>
            <a:r>
              <a:rPr lang="en-US" sz="3300" dirty="0" err="1" smtClean="0">
                <a:solidFill>
                  <a:srgbClr val="7030A0"/>
                </a:solidFill>
                <a:latin typeface="Arial" panose="020B0604020202020204" pitchFamily="34" charset="0"/>
                <a:cs typeface="Arial" panose="020B0604020202020204" pitchFamily="34" charset="0"/>
              </a:rPr>
              <a:t>хуулийн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этгээд</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нь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цахим</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хуудсанд</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байрлуулсан</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мэдээллийг</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хууль</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бусаар</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ашиглахыг</a:t>
            </a:r>
            <a:r>
              <a:rPr lang="en-US" sz="3300" dirty="0" smtClean="0">
                <a:solidFill>
                  <a:srgbClr val="7030A0"/>
                </a:solidFill>
                <a:latin typeface="Arial" panose="020B0604020202020204" pitchFamily="34" charset="0"/>
                <a:cs typeface="Arial" panose="020B0604020202020204" pitchFamily="34" charset="0"/>
              </a:rPr>
              <a:t> </a:t>
            </a:r>
            <a:r>
              <a:rPr lang="en-US" sz="3300" dirty="0" err="1" smtClean="0">
                <a:solidFill>
                  <a:srgbClr val="7030A0"/>
                </a:solidFill>
                <a:latin typeface="Arial" panose="020B0604020202020204" pitchFamily="34" charset="0"/>
                <a:cs typeface="Arial" panose="020B0604020202020204" pitchFamily="34" charset="0"/>
              </a:rPr>
              <a:t>хориглоно</a:t>
            </a:r>
            <a:r>
              <a:rPr lang="en-US" sz="3300" dirty="0" smtClean="0">
                <a:solidFill>
                  <a:srgbClr val="7030A0"/>
                </a:solidFill>
                <a:latin typeface="Arial" panose="020B0604020202020204" pitchFamily="34" charset="0"/>
                <a:cs typeface="Arial" panose="020B0604020202020204" pitchFamily="34" charset="0"/>
              </a:rPr>
              <a:t>.</a:t>
            </a:r>
            <a:br>
              <a:rPr lang="en-US" sz="3300" dirty="0" smtClean="0">
                <a:solidFill>
                  <a:srgbClr val="7030A0"/>
                </a:solidFill>
                <a:latin typeface="Arial" panose="020B0604020202020204" pitchFamily="34" charset="0"/>
                <a:cs typeface="Arial" panose="020B0604020202020204" pitchFamily="34" charset="0"/>
              </a:rPr>
            </a:br>
            <a:r>
              <a:rPr lang="en-US" sz="3300" dirty="0" smtClean="0">
                <a:solidFill>
                  <a:srgbClr val="7030A0"/>
                </a:solidFill>
                <a:latin typeface="Arial" panose="020B0604020202020204" pitchFamily="34" charset="0"/>
                <a:cs typeface="Arial" panose="020B0604020202020204" pitchFamily="34" charset="0"/>
              </a:rPr>
              <a:t/>
            </a:r>
            <a:br>
              <a:rPr lang="en-US" sz="3300" dirty="0" smtClean="0">
                <a:solidFill>
                  <a:srgbClr val="7030A0"/>
                </a:solidFill>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640976"/>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0821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4855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46411"/>
            <a:ext cx="8596668" cy="5123330"/>
          </a:xfrm>
        </p:spPr>
        <p:txBody>
          <a:bodyPr>
            <a:normAutofit fontScale="92500" lnSpcReduction="10000"/>
          </a:bodyPr>
          <a:lstStyle/>
          <a:p>
            <a:pPr marL="0" indent="511175">
              <a:buNone/>
            </a:pPr>
            <a:r>
              <a:rPr lang="mn-MN" sz="1900" dirty="0" smtClean="0">
                <a:solidFill>
                  <a:srgbClr val="7030A0"/>
                </a:solidFill>
                <a:latin typeface="Arial" panose="020B0604020202020204" pitchFamily="34" charset="0"/>
                <a:cs typeface="Arial" panose="020B0604020202020204" pitchFamily="34" charset="0"/>
              </a:rPr>
              <a:t>Шилэн дансны тухай хуулиас:/ Шилэн дансны стандарт/</a:t>
            </a:r>
            <a:r>
              <a:rPr lang="mn-MN" sz="1900" dirty="0">
                <a:solidFill>
                  <a:srgbClr val="7030A0"/>
                </a:solidFill>
                <a:latin typeface="Arial" panose="020B0604020202020204" pitchFamily="34" charset="0"/>
                <a:cs typeface="Arial" panose="020B0604020202020204" pitchFamily="34" charset="0"/>
              </a:rPr>
              <a:t/>
            </a:r>
            <a:br>
              <a:rPr lang="mn-MN" sz="1900" dirty="0">
                <a:solidFill>
                  <a:srgbClr val="7030A0"/>
                </a:solidFill>
                <a:latin typeface="Arial" panose="020B0604020202020204" pitchFamily="34" charset="0"/>
                <a:cs typeface="Arial" panose="020B0604020202020204" pitchFamily="34" charset="0"/>
              </a:rPr>
            </a:br>
            <a:endParaRPr lang="mn-MN" sz="1900" dirty="0">
              <a:solidFill>
                <a:srgbClr val="7030A0"/>
              </a:solidFill>
              <a:latin typeface="Arial" panose="020B0604020202020204" pitchFamily="34" charset="0"/>
              <a:cs typeface="Arial" panose="020B0604020202020204" pitchFamily="34" charset="0"/>
            </a:endParaRP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5 дугаар зүйл.Шилэн дансны мэдээлэл хүргэх </a:t>
            </a:r>
            <a:r>
              <a:rPr lang="mn-MN" sz="1900" dirty="0" smtClean="0">
                <a:solidFill>
                  <a:srgbClr val="7030A0"/>
                </a:solidFill>
                <a:latin typeface="Arial" panose="020B0604020202020204" pitchFamily="34" charset="0"/>
                <a:cs typeface="Arial" panose="020B0604020202020204" pitchFamily="34" charset="0"/>
              </a:rPr>
              <a:t>хэлбэр</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a:r>
            <a:br>
              <a:rPr lang="mn-MN" sz="1900" dirty="0">
                <a:solidFill>
                  <a:srgbClr val="7030A0"/>
                </a:solidFill>
                <a:latin typeface="Arial" panose="020B0604020202020204" pitchFamily="34" charset="0"/>
                <a:cs typeface="Arial" panose="020B0604020202020204" pitchFamily="34" charset="0"/>
              </a:rPr>
            </a:br>
            <a:r>
              <a:rPr lang="mn-MN" sz="1900" dirty="0" smtClean="0">
                <a:solidFill>
                  <a:srgbClr val="7030A0"/>
                </a:solidFill>
                <a:latin typeface="Arial" panose="020B0604020202020204" pitchFamily="34" charset="0"/>
                <a:cs typeface="Arial" panose="020B0604020202020204" pitchFamily="34" charset="0"/>
              </a:rPr>
              <a:t>           5.1.Байгууллага </a:t>
            </a:r>
            <a:r>
              <a:rPr lang="mn-MN" sz="1900" dirty="0">
                <a:solidFill>
                  <a:srgbClr val="7030A0"/>
                </a:solidFill>
                <a:latin typeface="Arial" panose="020B0604020202020204" pitchFamily="34" charset="0"/>
                <a:cs typeface="Arial" panose="020B0604020202020204" pitchFamily="34" charset="0"/>
              </a:rPr>
              <a:t>нь шилэн дансны мэдээллийг өөрийн цахим хуудсаар хүргэх бөгөөд цахим хуудас нь дараах шаардлагыг хангасан байна:</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5.1.1.шилэн дансны бие даасан цэстэй байх;</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5.1.2.мэдээлэл татаж авах, хэвлэх боломжтой байх;</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5.1.3.тодруулга өгөх албан тушаалтны нэр, утас, цахим хаягийг байршуулсан байх;</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5.1.4.мэдээллийг тогтмол шинэчилж байх, өөрчлөлт орсон тухай бүр өмнөх мэдээллийг цахим хуудасны архивт хадгалах, архивын мэдээллийн санд нэвтрэх, татаж авах, хэвлэх боломжтой байх.</a:t>
            </a:r>
          </a:p>
          <a:p>
            <a:pPr marL="0" indent="511175" algn="just" fontAlgn="t">
              <a:buNone/>
            </a:pPr>
            <a:r>
              <a:rPr lang="mn-MN" sz="1900" dirty="0">
                <a:solidFill>
                  <a:srgbClr val="7030A0"/>
                </a:solidFill>
                <a:latin typeface="Arial" panose="020B0604020202020204" pitchFamily="34" charset="0"/>
                <a:cs typeface="Arial" panose="020B0604020202020204" pitchFamily="34" charset="0"/>
              </a:rPr>
              <a:t> 5.2.Шилэн дансны мэдээллийг дуу болон дүрс бичлэгийн хэлбэрээр байрлуулж болно.</a:t>
            </a:r>
          </a:p>
          <a:p>
            <a:pPr marL="0" indent="0" fontAlgn="t">
              <a:buNone/>
            </a:pPr>
            <a:r>
              <a:rPr lang="mn-MN" sz="2100" dirty="0">
                <a:solidFill>
                  <a:srgbClr val="7030A0"/>
                </a:solidFill>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406028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1259"/>
            <a:ext cx="8596668" cy="5526741"/>
          </a:xfrm>
        </p:spPr>
        <p:txBody>
          <a:bodyPr>
            <a:normAutofit/>
          </a:bodyPr>
          <a:lstStyle/>
          <a:p>
            <a:pPr marL="0" indent="0" algn="ctr" fontAlgn="t">
              <a:buNone/>
            </a:pPr>
            <a:r>
              <a:rPr lang="mn-MN" dirty="0" smtClean="0">
                <a:solidFill>
                  <a:srgbClr val="7030A0"/>
                </a:solidFill>
                <a:latin typeface="Arial" panose="020B0604020202020204" pitchFamily="34" charset="0"/>
                <a:cs typeface="Arial" panose="020B0604020202020204" pitchFamily="34" charset="0"/>
              </a:rPr>
              <a:t>Шилэн дансны тухай хуулиас</a:t>
            </a:r>
            <a:r>
              <a:rPr lang="mn-MN" b="1" dirty="0" smtClean="0">
                <a:latin typeface="Arial" panose="020B0604020202020204" pitchFamily="34" charset="0"/>
                <a:cs typeface="Arial" panose="020B0604020202020204" pitchFamily="34" charset="0"/>
              </a:rPr>
              <a:t>: </a:t>
            </a:r>
            <a:r>
              <a:rPr lang="mn-MN" b="1" dirty="0">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9</a:t>
            </a:r>
            <a:r>
              <a:rPr lang="en-US" dirty="0" smtClean="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дүгээр </a:t>
            </a:r>
            <a:r>
              <a:rPr lang="mn-MN" dirty="0">
                <a:solidFill>
                  <a:srgbClr val="7030A0"/>
                </a:solidFill>
                <a:latin typeface="Arial" panose="020B0604020202020204" pitchFamily="34" charset="0"/>
                <a:cs typeface="Arial" panose="020B0604020202020204" pitchFamily="34" charset="0"/>
              </a:rPr>
              <a:t>зүйл.Иргэний хяналт</a:t>
            </a:r>
            <a:br>
              <a:rPr lang="mn-MN" dirty="0">
                <a:solidFill>
                  <a:srgbClr val="7030A0"/>
                </a:solidFill>
                <a:latin typeface="Arial" panose="020B0604020202020204" pitchFamily="34" charset="0"/>
                <a:cs typeface="Arial" panose="020B0604020202020204" pitchFamily="34" charset="0"/>
              </a:rPr>
            </a:br>
            <a:endParaRPr lang="mn-MN" dirty="0">
              <a:solidFill>
                <a:srgbClr val="7030A0"/>
              </a:solidFill>
              <a:latin typeface="Arial" panose="020B0604020202020204" pitchFamily="34" charset="0"/>
              <a:cs typeface="Arial" panose="020B0604020202020204" pitchFamily="34" charset="0"/>
            </a:endParaRPr>
          </a:p>
          <a:p>
            <a:pPr marL="0" indent="403225" algn="just" fontAlgn="t">
              <a:buNone/>
            </a:pPr>
            <a:r>
              <a:rPr lang="mn-MN" dirty="0">
                <a:solidFill>
                  <a:srgbClr val="7030A0"/>
                </a:solidFill>
                <a:latin typeface="Arial" panose="020B0604020202020204" pitchFamily="34" charset="0"/>
                <a:cs typeface="Arial" panose="020B0604020202020204" pitchFamily="34" charset="0"/>
              </a:rPr>
              <a:t> 9.1.Энэ хуулийн хэрэгжилтийн явц, шилэн дансны мэдээллийн зөрчил, дутагдал болон шаардлагыг байгууллага, албан тушаалтан хүлээн аваагүй бол энэ талаарх гомдол, мэдээллийг иргэн, хуулийн этгээд Иргэдээс төрийн байгууллага, албан тушаалтанд гаргасан өргөдөл, гомдлыг шийдвэрлэх тухай хуульд заасан журмын дагуу төрийн аудитын байгууллагад гаргах бөгөөд энэ хуулийн үйлчлэлд хамаарах байгууллагын үйл ажиллагаанд аудитын дүгнэлт гаргуулах хүсэлт гаргаж болно.</a:t>
            </a:r>
          </a:p>
          <a:p>
            <a:pPr marL="0" indent="403225" algn="just" fontAlgn="t">
              <a:buNone/>
            </a:pPr>
            <a:r>
              <a:rPr lang="mn-MN" dirty="0">
                <a:solidFill>
                  <a:srgbClr val="7030A0"/>
                </a:solidFill>
                <a:latin typeface="Arial" panose="020B0604020202020204" pitchFamily="34" charset="0"/>
                <a:cs typeface="Arial" panose="020B0604020202020204" pitchFamily="34" charset="0"/>
              </a:rPr>
              <a:t> 9.2.Төрийн аудитын байгууллага нь гомдол, мэдээллийн дагуу тодорхой арга хэмжээ авч, үр дүнг тухайн иргэнд бичгээр болон олон нийтэд мэдээлнэ.</a:t>
            </a:r>
          </a:p>
          <a:p>
            <a:pPr marL="0" indent="403225" algn="just" fontAlgn="t">
              <a:buNone/>
            </a:pPr>
            <a:r>
              <a:rPr lang="mn-MN" dirty="0">
                <a:solidFill>
                  <a:srgbClr val="7030A0"/>
                </a:solidFill>
                <a:latin typeface="Arial" panose="020B0604020202020204" pitchFamily="34" charset="0"/>
                <a:cs typeface="Arial" panose="020B0604020202020204" pitchFamily="34" charset="0"/>
              </a:rPr>
              <a:t> 9.3.Иргэн, хуулийн этгээдийн татвар төлөгчийн эрх ашиг зөрчигдсөн гэж үзвэл захиргааны хэргийн шүүхэд гомдол гаргах эрхтэй.</a:t>
            </a:r>
          </a:p>
          <a:p>
            <a:pPr marL="0" indent="457200"/>
            <a:endParaRPr lang="en-US" dirty="0"/>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355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TotalTime>
  <Words>887</Words>
  <Application>Microsoft Office PowerPoint</Application>
  <PresentationFormat>Widescreen</PresentationFormat>
  <Paragraphs>126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dc:title>
  <dc:creator>User</dc:creator>
  <cp:lastModifiedBy>User</cp:lastModifiedBy>
  <cp:revision>24</cp:revision>
  <cp:lastPrinted>2019-11-15T04:12:22Z</cp:lastPrinted>
  <dcterms:created xsi:type="dcterms:W3CDTF">2019-11-15T00:52:15Z</dcterms:created>
  <dcterms:modified xsi:type="dcterms:W3CDTF">2019-12-18T04:48:13Z</dcterms:modified>
</cp:coreProperties>
</file>